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Poppins"/>
      <p:regular r:id="rId30"/>
      <p:bold r:id="rId31"/>
      <p:italic r:id="rId32"/>
      <p:boldItalic r:id="rId33"/>
    </p:embeddedFont>
    <p:embeddedFont>
      <p:font typeface="Oswald"/>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iFnL2haH1cI4QFsiPDzaekrrNN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47A5996-5317-40F4-8D30-03813182C553}">
  <a:tblStyle styleId="{147A5996-5317-40F4-8D30-03813182C55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bold.fntdata"/><Relationship Id="rId30" Type="http://schemas.openxmlformats.org/officeDocument/2006/relationships/font" Target="fonts/Poppins-regular.fntdata"/><Relationship Id="rId11" Type="http://schemas.openxmlformats.org/officeDocument/2006/relationships/slide" Target="slides/slide6.xml"/><Relationship Id="rId33" Type="http://schemas.openxmlformats.org/officeDocument/2006/relationships/font" Target="fonts/Poppins-boldItalic.fntdata"/><Relationship Id="rId10" Type="http://schemas.openxmlformats.org/officeDocument/2006/relationships/slide" Target="slides/slide5.xml"/><Relationship Id="rId32" Type="http://schemas.openxmlformats.org/officeDocument/2006/relationships/font" Target="fonts/Poppins-italic.fntdata"/><Relationship Id="rId13" Type="http://schemas.openxmlformats.org/officeDocument/2006/relationships/slide" Target="slides/slide8.xml"/><Relationship Id="rId35" Type="http://schemas.openxmlformats.org/officeDocument/2006/relationships/font" Target="fonts/Oswald-bold.fntdata"/><Relationship Id="rId12" Type="http://schemas.openxmlformats.org/officeDocument/2006/relationships/slide" Target="slides/slide7.xml"/><Relationship Id="rId34" Type="http://schemas.openxmlformats.org/officeDocument/2006/relationships/font" Target="fonts/Oswald-regular.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dacd8e146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dacd8e1460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dced3861d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dced3861d1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dacd8e1460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dacd8e146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dced3861d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dced3861d1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dced3861d1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dced3861d1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dacd8e1460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dacd8e14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dacd8e1460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dacd8e146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dacd8e1460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dacd8e1460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dacd8e1460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dacd8e1460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dced3861d1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dced3861d1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dacd8e1460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dacd8e1460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dced3861d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dced3861d1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dced3861d1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dced3861d1_0_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dced3861d1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gdced3861d1_0_1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dced3861d1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dced3861d1_0_1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dced3861d1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dced3861d1_0_1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dced3861d1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dced3861d1_0_1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dacd8e146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dacd8e1460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dacd8e146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dacd8e1460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dced3861d1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dced3861d1_0_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26.png"/><Relationship Id="rId6"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g"/><Relationship Id="rId4" Type="http://schemas.openxmlformats.org/officeDocument/2006/relationships/image" Target="../media/image2.png"/><Relationship Id="rId5"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1" Type="http://schemas.openxmlformats.org/officeDocument/2006/relationships/hyperlink" Target="https://sdigital.internetbolivia.org/" TargetMode="External"/><Relationship Id="rId10" Type="http://schemas.openxmlformats.org/officeDocument/2006/relationships/hyperlink" Target="https://vita-activa.org/" TargetMode="External"/><Relationship Id="rId13" Type="http://schemas.openxmlformats.org/officeDocument/2006/relationships/hyperlink" Target="https://activismofeministadigital.org/" TargetMode="External"/><Relationship Id="rId12" Type="http://schemas.openxmlformats.org/officeDocument/2006/relationships/hyperlink" Target="https://sdigital.internetbolivia.org/"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amarantas.org/" TargetMode="External"/><Relationship Id="rId4" Type="http://schemas.openxmlformats.org/officeDocument/2006/relationships/hyperlink" Target="https://amarantas.org/" TargetMode="External"/><Relationship Id="rId9" Type="http://schemas.openxmlformats.org/officeDocument/2006/relationships/hyperlink" Target="https://vita-activa.org/" TargetMode="External"/><Relationship Id="rId15" Type="http://schemas.openxmlformats.org/officeDocument/2006/relationships/hyperlink" Target="https://www.tedic.org/" TargetMode="External"/><Relationship Id="rId14" Type="http://schemas.openxmlformats.org/officeDocument/2006/relationships/hyperlink" Target="https://activismofeministadigital.org/" TargetMode="External"/><Relationship Id="rId17" Type="http://schemas.openxmlformats.org/officeDocument/2006/relationships/hyperlink" Target="https://hiperderecho.org/" TargetMode="External"/><Relationship Id="rId16" Type="http://schemas.openxmlformats.org/officeDocument/2006/relationships/hyperlink" Target="https://www.tedic.org/" TargetMode="External"/><Relationship Id="rId5" Type="http://schemas.openxmlformats.org/officeDocument/2006/relationships/hyperlink" Target="https://www.takebackthetech.net/" TargetMode="External"/><Relationship Id="rId19" Type="http://schemas.openxmlformats.org/officeDocument/2006/relationships/image" Target="../media/image19.png"/><Relationship Id="rId6" Type="http://schemas.openxmlformats.org/officeDocument/2006/relationships/hyperlink" Target="https://www.takebackthetech.net/" TargetMode="External"/><Relationship Id="rId18" Type="http://schemas.openxmlformats.org/officeDocument/2006/relationships/hyperlink" Target="https://hiperderecho.org/" TargetMode="External"/><Relationship Id="rId7" Type="http://schemas.openxmlformats.org/officeDocument/2006/relationships/hyperlink" Target="https://web.karisma.org.co/" TargetMode="External"/><Relationship Id="rId8" Type="http://schemas.openxmlformats.org/officeDocument/2006/relationships/hyperlink" Target="https://web.karisma.org.c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jpg"/><Relationship Id="rId4" Type="http://schemas.openxmlformats.org/officeDocument/2006/relationships/image" Target="../media/image2.png"/><Relationship Id="rId5"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image" Target="../media/image18.png"/><Relationship Id="rId5" Type="http://schemas.openxmlformats.org/officeDocument/2006/relationships/image" Target="../media/image21.png"/><Relationship Id="rId6"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85" name="Google Shape;85;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id="86" name="Google Shape;86;p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87" name="Google Shape;87;p1"/>
          <p:cNvPicPr preferRelativeResize="0"/>
          <p:nvPr/>
        </p:nvPicPr>
        <p:blipFill rotWithShape="1">
          <a:blip r:embed="rId4">
            <a:alphaModFix/>
          </a:blip>
          <a:srcRect b="0" l="0" r="0" t="0"/>
          <a:stretch/>
        </p:blipFill>
        <p:spPr>
          <a:xfrm>
            <a:off x="4966254" y="794130"/>
            <a:ext cx="2492440" cy="1655750"/>
          </a:xfrm>
          <a:prstGeom prst="rect">
            <a:avLst/>
          </a:prstGeom>
          <a:noFill/>
          <a:ln>
            <a:noFill/>
          </a:ln>
        </p:spPr>
      </p:pic>
      <p:sp>
        <p:nvSpPr>
          <p:cNvPr id="88" name="Google Shape;88;p1"/>
          <p:cNvSpPr txBox="1"/>
          <p:nvPr/>
        </p:nvSpPr>
        <p:spPr>
          <a:xfrm>
            <a:off x="1037175" y="2787225"/>
            <a:ext cx="9779100" cy="238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2300">
                <a:solidFill>
                  <a:schemeClr val="lt1"/>
                </a:solidFill>
                <a:latin typeface="Oswald"/>
                <a:ea typeface="Oswald"/>
                <a:cs typeface="Oswald"/>
                <a:sym typeface="Oswald"/>
              </a:rPr>
              <a:t>Microcurso:</a:t>
            </a:r>
            <a:endParaRPr sz="2300">
              <a:solidFill>
                <a:schemeClr val="lt1"/>
              </a:solidFill>
              <a:latin typeface="Oswald"/>
              <a:ea typeface="Oswald"/>
              <a:cs typeface="Oswald"/>
              <a:sym typeface="Oswald"/>
            </a:endParaRPr>
          </a:p>
          <a:p>
            <a:pPr indent="0" lvl="0" marL="0" rtl="0" algn="l">
              <a:spcBef>
                <a:spcPts val="0"/>
              </a:spcBef>
              <a:spcAft>
                <a:spcPts val="0"/>
              </a:spcAft>
              <a:buNone/>
            </a:pPr>
            <a:r>
              <a:rPr lang="es-419" sz="6000">
                <a:solidFill>
                  <a:schemeClr val="lt1"/>
                </a:solidFill>
                <a:latin typeface="Oswald"/>
                <a:ea typeface="Oswald"/>
                <a:cs typeface="Oswald"/>
                <a:sym typeface="Oswald"/>
              </a:rPr>
              <a:t>Violencias digitales</a:t>
            </a:r>
            <a:r>
              <a:rPr lang="es-419" sz="6000">
                <a:solidFill>
                  <a:schemeClr val="lt1"/>
                </a:solidFill>
                <a:latin typeface="Oswald"/>
                <a:ea typeface="Oswald"/>
                <a:cs typeface="Oswald"/>
                <a:sym typeface="Oswald"/>
              </a:rPr>
              <a:t> </a:t>
            </a:r>
            <a:r>
              <a:rPr lang="es-419" sz="6000">
                <a:solidFill>
                  <a:srgbClr val="5EAA8F"/>
                </a:solidFill>
                <a:latin typeface="Oswald"/>
                <a:ea typeface="Oswald"/>
                <a:cs typeface="Oswald"/>
                <a:sym typeface="Oswald"/>
              </a:rPr>
              <a:t>CONTRA MUJERES</a:t>
            </a:r>
            <a:r>
              <a:rPr lang="es-419" sz="6000">
                <a:solidFill>
                  <a:srgbClr val="5EAA8F"/>
                </a:solidFill>
                <a:latin typeface="Oswald"/>
                <a:ea typeface="Oswald"/>
                <a:cs typeface="Oswald"/>
                <a:sym typeface="Oswald"/>
              </a:rPr>
              <a:t> </a:t>
            </a:r>
            <a:endParaRPr sz="6000"/>
          </a:p>
        </p:txBody>
      </p:sp>
      <p:pic>
        <p:nvPicPr>
          <p:cNvPr id="89" name="Google Shape;89;p1"/>
          <p:cNvPicPr preferRelativeResize="0"/>
          <p:nvPr/>
        </p:nvPicPr>
        <p:blipFill>
          <a:blip r:embed="rId5">
            <a:alphaModFix/>
          </a:blip>
          <a:stretch>
            <a:fillRect/>
          </a:stretch>
        </p:blipFill>
        <p:spPr>
          <a:xfrm>
            <a:off x="6979625" y="5135337"/>
            <a:ext cx="2047949" cy="1061950"/>
          </a:xfrm>
          <a:prstGeom prst="rect">
            <a:avLst/>
          </a:prstGeom>
          <a:noFill/>
          <a:ln>
            <a:noFill/>
          </a:ln>
        </p:spPr>
      </p:pic>
      <p:sp>
        <p:nvSpPr>
          <p:cNvPr id="90" name="Google Shape;90;p1"/>
          <p:cNvSpPr txBox="1"/>
          <p:nvPr/>
        </p:nvSpPr>
        <p:spPr>
          <a:xfrm>
            <a:off x="8053925" y="4630625"/>
            <a:ext cx="3000000" cy="378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s-419">
                <a:solidFill>
                  <a:schemeClr val="lt1"/>
                </a:solidFill>
                <a:latin typeface="Oswald"/>
                <a:ea typeface="Oswald"/>
                <a:cs typeface="Oswald"/>
                <a:sym typeface="Oswald"/>
              </a:rPr>
              <a:t>Contenidos desarrollados por:</a:t>
            </a:r>
            <a:endParaRPr/>
          </a:p>
        </p:txBody>
      </p:sp>
      <p:pic>
        <p:nvPicPr>
          <p:cNvPr id="91" name="Google Shape;91;p1"/>
          <p:cNvPicPr preferRelativeResize="0"/>
          <p:nvPr/>
        </p:nvPicPr>
        <p:blipFill>
          <a:blip r:embed="rId6">
            <a:alphaModFix/>
          </a:blip>
          <a:stretch>
            <a:fillRect/>
          </a:stretch>
        </p:blipFill>
        <p:spPr>
          <a:xfrm>
            <a:off x="9399975" y="5257800"/>
            <a:ext cx="2271024" cy="8170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3"/>
          <p:cNvPicPr preferRelativeResize="0"/>
          <p:nvPr/>
        </p:nvPicPr>
        <p:blipFill>
          <a:blip r:embed="rId3">
            <a:alphaModFix/>
          </a:blip>
          <a:stretch>
            <a:fillRect/>
          </a:stretch>
        </p:blipFill>
        <p:spPr>
          <a:xfrm>
            <a:off x="7323773" y="1942449"/>
            <a:ext cx="3852200" cy="3852200"/>
          </a:xfrm>
          <a:prstGeom prst="rect">
            <a:avLst/>
          </a:prstGeom>
          <a:noFill/>
          <a:ln>
            <a:noFill/>
          </a:ln>
        </p:spPr>
      </p:pic>
      <p:sp>
        <p:nvSpPr>
          <p:cNvPr id="163" name="Google Shape;163;p3"/>
          <p:cNvSpPr txBox="1"/>
          <p:nvPr/>
        </p:nvSpPr>
        <p:spPr>
          <a:xfrm>
            <a:off x="838200" y="559740"/>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EAA8F"/>
              </a:buClr>
              <a:buSzPts val="4400"/>
              <a:buFont typeface="Oswald"/>
              <a:buNone/>
            </a:pPr>
            <a:r>
              <a:rPr lang="es-419" sz="4400">
                <a:solidFill>
                  <a:srgbClr val="5EAA8F"/>
                </a:solidFill>
                <a:latin typeface="Oswald"/>
                <a:ea typeface="Oswald"/>
                <a:cs typeface="Oswald"/>
                <a:sym typeface="Oswald"/>
              </a:rPr>
              <a:t>SEGURIDAD DIGITAL</a:t>
            </a:r>
            <a:r>
              <a:rPr lang="es-419" sz="4400">
                <a:solidFill>
                  <a:srgbClr val="271357"/>
                </a:solidFill>
                <a:latin typeface="Oswald"/>
                <a:ea typeface="Oswald"/>
                <a:cs typeface="Oswald"/>
                <a:sym typeface="Oswald"/>
              </a:rPr>
              <a:t> HOLÍSTICA</a:t>
            </a:r>
            <a:endParaRPr b="0" i="0" sz="4400" u="none" cap="none" strike="noStrike">
              <a:solidFill>
                <a:srgbClr val="271357"/>
              </a:solidFill>
              <a:latin typeface="Oswald"/>
              <a:ea typeface="Oswald"/>
              <a:cs typeface="Oswald"/>
              <a:sym typeface="Oswald"/>
            </a:endParaRPr>
          </a:p>
        </p:txBody>
      </p:sp>
      <p:sp>
        <p:nvSpPr>
          <p:cNvPr id="164" name="Google Shape;164;p3"/>
          <p:cNvSpPr txBox="1"/>
          <p:nvPr/>
        </p:nvSpPr>
        <p:spPr>
          <a:xfrm>
            <a:off x="838200" y="1885303"/>
            <a:ext cx="4946780" cy="4291659"/>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None/>
            </a:pPr>
            <a:r>
              <a:rPr lang="es-419" sz="1900">
                <a:solidFill>
                  <a:srgbClr val="222222"/>
                </a:solidFill>
                <a:latin typeface="Poppins"/>
                <a:ea typeface="Poppins"/>
                <a:cs typeface="Poppins"/>
                <a:sym typeface="Poppins"/>
              </a:rPr>
              <a:t>La seguridad digital holística brinda estrategias y herramientas para hacer frente a la creciente hostilidad en Internet. </a:t>
            </a:r>
            <a:endParaRPr sz="1900">
              <a:solidFill>
                <a:srgbClr val="222222"/>
              </a:solidFill>
              <a:latin typeface="Poppins"/>
              <a:ea typeface="Poppins"/>
              <a:cs typeface="Poppins"/>
              <a:sym typeface="Poppins"/>
            </a:endParaRPr>
          </a:p>
          <a:p>
            <a:pPr indent="0" lvl="0" marL="0" rtl="0" algn="just">
              <a:lnSpc>
                <a:spcPct val="100000"/>
              </a:lnSpc>
              <a:spcBef>
                <a:spcPts val="0"/>
              </a:spcBef>
              <a:spcAft>
                <a:spcPts val="0"/>
              </a:spcAft>
              <a:buNone/>
            </a:pPr>
            <a:r>
              <a:t/>
            </a:r>
            <a:endParaRPr sz="1900">
              <a:solidFill>
                <a:srgbClr val="222222"/>
              </a:solidFill>
              <a:latin typeface="Poppins"/>
              <a:ea typeface="Poppins"/>
              <a:cs typeface="Poppins"/>
              <a:sym typeface="Poppins"/>
            </a:endParaRPr>
          </a:p>
          <a:p>
            <a:pPr indent="0" lvl="0" marL="0" rtl="0" algn="just">
              <a:lnSpc>
                <a:spcPct val="100000"/>
              </a:lnSpc>
              <a:spcBef>
                <a:spcPts val="0"/>
              </a:spcBef>
              <a:spcAft>
                <a:spcPts val="0"/>
              </a:spcAft>
              <a:buNone/>
            </a:pPr>
            <a:r>
              <a:rPr lang="es-419" sz="1900">
                <a:solidFill>
                  <a:srgbClr val="222222"/>
                </a:solidFill>
                <a:latin typeface="Poppins"/>
                <a:ea typeface="Poppins"/>
                <a:cs typeface="Poppins"/>
                <a:sym typeface="Poppins"/>
              </a:rPr>
              <a:t>Se puede resistir a las violencias digitales desde la prevención y reacción tecnológica, el conocimiento sobre la normativa nacional que concierne a las agresiones en Internet y el acompañamiento a mujeres denunciantes de estas violencias con la contención psicológica.</a:t>
            </a:r>
            <a:endParaRPr sz="1900">
              <a:solidFill>
                <a:srgbClr val="222222"/>
              </a:solidFill>
              <a:latin typeface="Poppins"/>
              <a:ea typeface="Poppins"/>
              <a:cs typeface="Poppins"/>
              <a:sym typeface="Poppins"/>
            </a:endParaRPr>
          </a:p>
          <a:p>
            <a:pPr indent="0" lvl="0" marL="457200" marR="0" rtl="0" algn="l">
              <a:lnSpc>
                <a:spcPct val="90000"/>
              </a:lnSpc>
              <a:spcBef>
                <a:spcPts val="1000"/>
              </a:spcBef>
              <a:spcAft>
                <a:spcPts val="0"/>
              </a:spcAft>
              <a:buNone/>
            </a:pPr>
            <a:r>
              <a:t/>
            </a:r>
            <a:endParaRPr sz="2800">
              <a:solidFill>
                <a:srgbClr val="3F3F3F"/>
              </a:solidFill>
              <a:latin typeface="Poppins"/>
              <a:ea typeface="Poppins"/>
              <a:cs typeface="Poppins"/>
              <a:sym typeface="Poppins"/>
            </a:endParaRPr>
          </a:p>
        </p:txBody>
      </p:sp>
      <p:pic>
        <p:nvPicPr>
          <p:cNvPr id="165" name="Google Shape;165;p3"/>
          <p:cNvPicPr preferRelativeResize="0"/>
          <p:nvPr/>
        </p:nvPicPr>
        <p:blipFill rotWithShape="1">
          <a:blip r:embed="rId4">
            <a:alphaModFix/>
          </a:blip>
          <a:srcRect b="0" l="0" r="0" t="0"/>
          <a:stretch/>
        </p:blipFill>
        <p:spPr>
          <a:xfrm>
            <a:off x="6606075" y="4824525"/>
            <a:ext cx="2152650" cy="438150"/>
          </a:xfrm>
          <a:prstGeom prst="rect">
            <a:avLst/>
          </a:prstGeom>
          <a:noFill/>
          <a:ln>
            <a:noFill/>
          </a:ln>
        </p:spPr>
      </p:pic>
      <p:pic>
        <p:nvPicPr>
          <p:cNvPr id="166" name="Google Shape;166;p3"/>
          <p:cNvPicPr preferRelativeResize="0"/>
          <p:nvPr/>
        </p:nvPicPr>
        <p:blipFill rotWithShape="1">
          <a:blip r:embed="rId5">
            <a:alphaModFix/>
          </a:blip>
          <a:srcRect b="0" l="0" r="0" t="0"/>
          <a:stretch/>
        </p:blipFill>
        <p:spPr>
          <a:xfrm>
            <a:off x="7983025" y="2604093"/>
            <a:ext cx="2695575" cy="409575"/>
          </a:xfrm>
          <a:prstGeom prst="rect">
            <a:avLst/>
          </a:prstGeom>
          <a:noFill/>
          <a:ln>
            <a:noFill/>
          </a:ln>
        </p:spPr>
      </p:pic>
      <p:sp>
        <p:nvSpPr>
          <p:cNvPr id="167" name="Google Shape;167;p3"/>
          <p:cNvSpPr/>
          <p:nvPr/>
        </p:nvSpPr>
        <p:spPr>
          <a:xfrm>
            <a:off x="6606078" y="1942449"/>
            <a:ext cx="1383600" cy="119100"/>
          </a:xfrm>
          <a:prstGeom prst="rect">
            <a:avLst/>
          </a:prstGeom>
          <a:solidFill>
            <a:srgbClr val="5EAA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8" name="Google Shape;168;p3"/>
          <p:cNvSpPr/>
          <p:nvPr/>
        </p:nvSpPr>
        <p:spPr>
          <a:xfrm>
            <a:off x="10808473" y="5183358"/>
            <a:ext cx="1383527" cy="119074"/>
          </a:xfrm>
          <a:prstGeom prst="rect">
            <a:avLst/>
          </a:prstGeom>
          <a:solidFill>
            <a:srgbClr val="2713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dacd8e1460_0_20"/>
          <p:cNvSpPr txBox="1"/>
          <p:nvPr/>
        </p:nvSpPr>
        <p:spPr>
          <a:xfrm>
            <a:off x="838200" y="559740"/>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EAA8F"/>
              </a:buClr>
              <a:buSzPts val="4400"/>
              <a:buFont typeface="Oswald"/>
              <a:buNone/>
            </a:pPr>
            <a:r>
              <a:rPr lang="es-419" sz="4400">
                <a:solidFill>
                  <a:srgbClr val="5EAA8F"/>
                </a:solidFill>
                <a:latin typeface="Oswald"/>
                <a:ea typeface="Oswald"/>
                <a:cs typeface="Oswald"/>
                <a:sym typeface="Oswald"/>
              </a:rPr>
              <a:t>SEGURIDAD DIGITAL</a:t>
            </a:r>
            <a:r>
              <a:rPr lang="es-419" sz="4400">
                <a:solidFill>
                  <a:srgbClr val="271357"/>
                </a:solidFill>
                <a:latin typeface="Oswald"/>
                <a:ea typeface="Oswald"/>
                <a:cs typeface="Oswald"/>
                <a:sym typeface="Oswald"/>
              </a:rPr>
              <a:t> HOLÍSTICA</a:t>
            </a:r>
            <a:endParaRPr b="0" i="0" sz="4400" u="none" cap="none" strike="noStrike">
              <a:solidFill>
                <a:srgbClr val="271357"/>
              </a:solidFill>
              <a:latin typeface="Oswald"/>
              <a:ea typeface="Oswald"/>
              <a:cs typeface="Oswald"/>
              <a:sym typeface="Oswald"/>
            </a:endParaRPr>
          </a:p>
        </p:txBody>
      </p:sp>
      <p:sp>
        <p:nvSpPr>
          <p:cNvPr id="174" name="Google Shape;174;gdacd8e1460_0_20"/>
          <p:cNvSpPr txBox="1"/>
          <p:nvPr/>
        </p:nvSpPr>
        <p:spPr>
          <a:xfrm>
            <a:off x="838200" y="1885303"/>
            <a:ext cx="4946700" cy="42918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None/>
            </a:pPr>
            <a:r>
              <a:rPr lang="es-419" sz="2800">
                <a:solidFill>
                  <a:srgbClr val="3F3F3F"/>
                </a:solidFill>
                <a:latin typeface="Poppins"/>
                <a:ea typeface="Poppins"/>
                <a:cs typeface="Poppins"/>
                <a:sym typeface="Poppins"/>
              </a:rPr>
              <a:t>Resistir y reaccionar ante violencias digitales de género, propone trabajar en base a 3 vías:</a:t>
            </a:r>
            <a:endParaRPr sz="2800">
              <a:solidFill>
                <a:srgbClr val="3F3F3F"/>
              </a:solidFill>
              <a:latin typeface="Poppins"/>
              <a:ea typeface="Poppins"/>
              <a:cs typeface="Poppins"/>
              <a:sym typeface="Poppins"/>
            </a:endParaRPr>
          </a:p>
          <a:p>
            <a:pPr indent="-228600" lvl="0" marL="228600" marR="0" rtl="0" algn="l">
              <a:lnSpc>
                <a:spcPct val="90000"/>
              </a:lnSpc>
              <a:spcBef>
                <a:spcPts val="1000"/>
              </a:spcBef>
              <a:spcAft>
                <a:spcPts val="0"/>
              </a:spcAft>
              <a:buClr>
                <a:srgbClr val="5EAA8F"/>
              </a:buClr>
              <a:buSzPts val="2800"/>
              <a:buFont typeface="Noto Sans Symbols"/>
              <a:buChar char="▪"/>
            </a:pPr>
            <a:r>
              <a:rPr lang="es-419" sz="2800">
                <a:solidFill>
                  <a:srgbClr val="3F3F3F"/>
                </a:solidFill>
                <a:latin typeface="Poppins"/>
                <a:ea typeface="Poppins"/>
                <a:cs typeface="Poppins"/>
                <a:sym typeface="Poppins"/>
              </a:rPr>
              <a:t>Denuncia legal</a:t>
            </a:r>
            <a:endParaRPr sz="2800">
              <a:solidFill>
                <a:srgbClr val="3F3F3F"/>
              </a:solidFill>
              <a:latin typeface="Poppins"/>
              <a:ea typeface="Poppins"/>
              <a:cs typeface="Poppins"/>
              <a:sym typeface="Poppins"/>
            </a:endParaRPr>
          </a:p>
          <a:p>
            <a:pPr indent="-228600" lvl="0" marL="228600" marR="0" rtl="0" algn="l">
              <a:lnSpc>
                <a:spcPct val="90000"/>
              </a:lnSpc>
              <a:spcBef>
                <a:spcPts val="1000"/>
              </a:spcBef>
              <a:spcAft>
                <a:spcPts val="0"/>
              </a:spcAft>
              <a:buClr>
                <a:srgbClr val="5EAA8F"/>
              </a:buClr>
              <a:buSzPts val="2800"/>
              <a:buFont typeface="Noto Sans Symbols"/>
              <a:buChar char="▪"/>
            </a:pPr>
            <a:r>
              <a:rPr lang="es-419" sz="2800">
                <a:solidFill>
                  <a:srgbClr val="3F3F3F"/>
                </a:solidFill>
                <a:latin typeface="Poppins"/>
                <a:ea typeface="Poppins"/>
                <a:cs typeface="Poppins"/>
                <a:sym typeface="Poppins"/>
              </a:rPr>
              <a:t>Acciones con tecnológicas</a:t>
            </a:r>
            <a:endParaRPr sz="2800">
              <a:solidFill>
                <a:srgbClr val="3F3F3F"/>
              </a:solidFill>
              <a:latin typeface="Poppins"/>
              <a:ea typeface="Poppins"/>
              <a:cs typeface="Poppins"/>
              <a:sym typeface="Poppins"/>
            </a:endParaRPr>
          </a:p>
          <a:p>
            <a:pPr indent="-228600" lvl="0" marL="228600" marR="0" rtl="0" algn="l">
              <a:lnSpc>
                <a:spcPct val="90000"/>
              </a:lnSpc>
              <a:spcBef>
                <a:spcPts val="1000"/>
              </a:spcBef>
              <a:spcAft>
                <a:spcPts val="0"/>
              </a:spcAft>
              <a:buClr>
                <a:srgbClr val="5EAA8F"/>
              </a:buClr>
              <a:buSzPts val="2800"/>
              <a:buFont typeface="Noto Sans Symbols"/>
              <a:buChar char="▪"/>
            </a:pPr>
            <a:r>
              <a:rPr lang="es-419" sz="2800">
                <a:solidFill>
                  <a:srgbClr val="3F3F3F"/>
                </a:solidFill>
                <a:latin typeface="Poppins"/>
                <a:ea typeface="Poppins"/>
                <a:cs typeface="Poppins"/>
                <a:sym typeface="Poppins"/>
              </a:rPr>
              <a:t>Contención emocional.</a:t>
            </a:r>
            <a:endParaRPr sz="2800">
              <a:solidFill>
                <a:srgbClr val="3F3F3F"/>
              </a:solidFill>
              <a:latin typeface="Poppins"/>
              <a:ea typeface="Poppins"/>
              <a:cs typeface="Poppins"/>
              <a:sym typeface="Poppins"/>
            </a:endParaRPr>
          </a:p>
        </p:txBody>
      </p:sp>
      <p:pic>
        <p:nvPicPr>
          <p:cNvPr id="175" name="Google Shape;175;gdacd8e1460_0_20"/>
          <p:cNvPicPr preferRelativeResize="0"/>
          <p:nvPr/>
        </p:nvPicPr>
        <p:blipFill rotWithShape="1">
          <a:blip r:embed="rId3">
            <a:alphaModFix/>
          </a:blip>
          <a:srcRect b="0" l="0" r="0" t="0"/>
          <a:stretch/>
        </p:blipFill>
        <p:spPr>
          <a:xfrm>
            <a:off x="6606075" y="4824525"/>
            <a:ext cx="2152650" cy="438150"/>
          </a:xfrm>
          <a:prstGeom prst="rect">
            <a:avLst/>
          </a:prstGeom>
          <a:noFill/>
          <a:ln>
            <a:noFill/>
          </a:ln>
        </p:spPr>
      </p:pic>
      <p:pic>
        <p:nvPicPr>
          <p:cNvPr id="176" name="Google Shape;176;gdacd8e1460_0_20"/>
          <p:cNvPicPr preferRelativeResize="0"/>
          <p:nvPr/>
        </p:nvPicPr>
        <p:blipFill rotWithShape="1">
          <a:blip r:embed="rId4">
            <a:alphaModFix/>
          </a:blip>
          <a:srcRect b="0" l="0" r="0" t="0"/>
          <a:stretch/>
        </p:blipFill>
        <p:spPr>
          <a:xfrm>
            <a:off x="9496425" y="1651593"/>
            <a:ext cx="2695575" cy="409575"/>
          </a:xfrm>
          <a:prstGeom prst="rect">
            <a:avLst/>
          </a:prstGeom>
          <a:noFill/>
          <a:ln>
            <a:noFill/>
          </a:ln>
        </p:spPr>
      </p:pic>
      <p:sp>
        <p:nvSpPr>
          <p:cNvPr id="177" name="Google Shape;177;gdacd8e1460_0_20"/>
          <p:cNvSpPr/>
          <p:nvPr/>
        </p:nvSpPr>
        <p:spPr>
          <a:xfrm>
            <a:off x="7641203" y="1033474"/>
            <a:ext cx="1383600" cy="119100"/>
          </a:xfrm>
          <a:prstGeom prst="rect">
            <a:avLst/>
          </a:prstGeom>
          <a:solidFill>
            <a:srgbClr val="5EAA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8" name="Google Shape;178;gdacd8e1460_0_20"/>
          <p:cNvSpPr/>
          <p:nvPr/>
        </p:nvSpPr>
        <p:spPr>
          <a:xfrm>
            <a:off x="10808473" y="5183358"/>
            <a:ext cx="1383600" cy="119100"/>
          </a:xfrm>
          <a:prstGeom prst="rect">
            <a:avLst/>
          </a:prstGeom>
          <a:solidFill>
            <a:srgbClr val="2713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79" name="Google Shape;179;gdacd8e1460_0_20"/>
          <p:cNvPicPr preferRelativeResize="0"/>
          <p:nvPr/>
        </p:nvPicPr>
        <p:blipFill>
          <a:blip r:embed="rId5">
            <a:alphaModFix/>
          </a:blip>
          <a:stretch>
            <a:fillRect/>
          </a:stretch>
        </p:blipFill>
        <p:spPr>
          <a:xfrm>
            <a:off x="6172025" y="2061175"/>
            <a:ext cx="5181775" cy="345275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dced3861d1_0_31"/>
          <p:cNvSpPr txBox="1"/>
          <p:nvPr/>
        </p:nvSpPr>
        <p:spPr>
          <a:xfrm>
            <a:off x="838200" y="559740"/>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EAA8F"/>
              </a:buClr>
              <a:buSzPts val="4400"/>
              <a:buFont typeface="Oswald"/>
              <a:buNone/>
            </a:pPr>
            <a:r>
              <a:rPr lang="es-419" sz="4400">
                <a:solidFill>
                  <a:srgbClr val="5EAA8F"/>
                </a:solidFill>
                <a:latin typeface="Oswald"/>
                <a:ea typeface="Oswald"/>
                <a:cs typeface="Oswald"/>
                <a:sym typeface="Oswald"/>
              </a:rPr>
              <a:t>¿POR QUÉ ES IMPORTANTE L</a:t>
            </a:r>
            <a:r>
              <a:rPr lang="es-419" sz="4400">
                <a:solidFill>
                  <a:srgbClr val="271357"/>
                </a:solidFill>
                <a:latin typeface="Oswald"/>
                <a:ea typeface="Oswald"/>
                <a:cs typeface="Oswald"/>
                <a:sym typeface="Oswald"/>
              </a:rPr>
              <a:t>A SEGURIDAD DIGITAL?</a:t>
            </a:r>
            <a:endParaRPr b="0" i="0" sz="4400" u="none" cap="none" strike="noStrike">
              <a:solidFill>
                <a:srgbClr val="271357"/>
              </a:solidFill>
              <a:latin typeface="Oswald"/>
              <a:ea typeface="Oswald"/>
              <a:cs typeface="Oswald"/>
              <a:sym typeface="Oswald"/>
            </a:endParaRPr>
          </a:p>
        </p:txBody>
      </p:sp>
      <p:sp>
        <p:nvSpPr>
          <p:cNvPr id="185" name="Google Shape;185;gdced3861d1_0_31"/>
          <p:cNvSpPr txBox="1"/>
          <p:nvPr/>
        </p:nvSpPr>
        <p:spPr>
          <a:xfrm>
            <a:off x="838200" y="1885303"/>
            <a:ext cx="4946700" cy="4291800"/>
          </a:xfrm>
          <a:prstGeom prst="rect">
            <a:avLst/>
          </a:prstGeom>
          <a:noFill/>
          <a:ln>
            <a:noFill/>
          </a:ln>
        </p:spPr>
        <p:txBody>
          <a:bodyPr anchorCtr="0" anchor="t" bIns="45700" lIns="91425" spcFirstLastPara="1" rIns="91425" wrap="square" tIns="45700">
            <a:normAutofit fontScale="85000" lnSpcReduction="20000"/>
          </a:bodyPr>
          <a:lstStyle/>
          <a:p>
            <a:pPr indent="-201930" lvl="0" marL="228600" marR="0" rtl="0" algn="l">
              <a:lnSpc>
                <a:spcPct val="90000"/>
              </a:lnSpc>
              <a:spcBef>
                <a:spcPts val="1000"/>
              </a:spcBef>
              <a:spcAft>
                <a:spcPts val="0"/>
              </a:spcAft>
              <a:buClr>
                <a:srgbClr val="5EAA8F"/>
              </a:buClr>
              <a:buSzPct val="100000"/>
              <a:buFont typeface="Noto Sans Symbols"/>
              <a:buChar char="▪"/>
            </a:pPr>
            <a:r>
              <a:rPr lang="es-419" sz="2800">
                <a:solidFill>
                  <a:srgbClr val="3F3F3F"/>
                </a:solidFill>
                <a:latin typeface="Poppins"/>
                <a:ea typeface="Poppins"/>
                <a:cs typeface="Poppins"/>
                <a:sym typeface="Poppins"/>
              </a:rPr>
              <a:t>La seguridad es un hábito y la ciudadanía puede generar buenos hábitos digitales para protegerse en su relación con las TIC.</a:t>
            </a:r>
            <a:endParaRPr sz="2800">
              <a:solidFill>
                <a:srgbClr val="3F3F3F"/>
              </a:solidFill>
              <a:latin typeface="Poppins"/>
              <a:ea typeface="Poppins"/>
              <a:cs typeface="Poppins"/>
              <a:sym typeface="Poppins"/>
            </a:endParaRPr>
          </a:p>
          <a:p>
            <a:pPr indent="-201930" lvl="0" marL="228600" marR="0" rtl="0" algn="l">
              <a:lnSpc>
                <a:spcPct val="90000"/>
              </a:lnSpc>
              <a:spcBef>
                <a:spcPts val="1000"/>
              </a:spcBef>
              <a:spcAft>
                <a:spcPts val="0"/>
              </a:spcAft>
              <a:buClr>
                <a:srgbClr val="5EAA8F"/>
              </a:buClr>
              <a:buSzPct val="100000"/>
              <a:buFont typeface="Noto Sans Symbols"/>
              <a:buChar char="▪"/>
            </a:pPr>
            <a:r>
              <a:rPr lang="es-419" sz="2800">
                <a:solidFill>
                  <a:srgbClr val="3F3F3F"/>
                </a:solidFill>
                <a:latin typeface="Poppins"/>
                <a:ea typeface="Poppins"/>
                <a:cs typeface="Poppins"/>
                <a:sym typeface="Poppins"/>
              </a:rPr>
              <a:t>Lamentablemente es obligación de la ciudadanía fiscalizar a las tecnologías, cuando es responsabilidad de las empresas y Estado.</a:t>
            </a:r>
            <a:endParaRPr sz="2800">
              <a:solidFill>
                <a:srgbClr val="3F3F3F"/>
              </a:solidFill>
              <a:latin typeface="Poppins"/>
              <a:ea typeface="Poppins"/>
              <a:cs typeface="Poppins"/>
              <a:sym typeface="Poppins"/>
            </a:endParaRPr>
          </a:p>
          <a:p>
            <a:pPr indent="-201930" lvl="0" marL="228600" marR="0" rtl="0" algn="l">
              <a:lnSpc>
                <a:spcPct val="90000"/>
              </a:lnSpc>
              <a:spcBef>
                <a:spcPts val="1000"/>
              </a:spcBef>
              <a:spcAft>
                <a:spcPts val="0"/>
              </a:spcAft>
              <a:buClr>
                <a:srgbClr val="5EAA8F"/>
              </a:buClr>
              <a:buSzPct val="100000"/>
              <a:buFont typeface="Noto Sans Symbols"/>
              <a:buChar char="▪"/>
            </a:pPr>
            <a:r>
              <a:rPr lang="es-419" sz="2800">
                <a:solidFill>
                  <a:srgbClr val="3F3F3F"/>
                </a:solidFill>
                <a:latin typeface="Poppins"/>
                <a:ea typeface="Poppins"/>
                <a:cs typeface="Poppins"/>
                <a:sym typeface="Poppins"/>
              </a:rPr>
              <a:t>Es importante concientizar sobre el rol de Estado y empresas en las TIC en procesos de seguridad digital holística</a:t>
            </a:r>
            <a:endParaRPr sz="2800">
              <a:solidFill>
                <a:srgbClr val="3F3F3F"/>
              </a:solidFill>
              <a:latin typeface="Poppins"/>
              <a:ea typeface="Poppins"/>
              <a:cs typeface="Poppins"/>
              <a:sym typeface="Poppins"/>
            </a:endParaRPr>
          </a:p>
        </p:txBody>
      </p:sp>
      <p:pic>
        <p:nvPicPr>
          <p:cNvPr id="186" name="Google Shape;186;gdced3861d1_0_31"/>
          <p:cNvPicPr preferRelativeResize="0"/>
          <p:nvPr/>
        </p:nvPicPr>
        <p:blipFill rotWithShape="1">
          <a:blip r:embed="rId3">
            <a:alphaModFix/>
          </a:blip>
          <a:srcRect b="0" l="0" r="0" t="0"/>
          <a:stretch/>
        </p:blipFill>
        <p:spPr>
          <a:xfrm>
            <a:off x="6405000" y="4432950"/>
            <a:ext cx="2152650" cy="438150"/>
          </a:xfrm>
          <a:prstGeom prst="rect">
            <a:avLst/>
          </a:prstGeom>
          <a:noFill/>
          <a:ln>
            <a:noFill/>
          </a:ln>
        </p:spPr>
      </p:pic>
      <p:pic>
        <p:nvPicPr>
          <p:cNvPr id="187" name="Google Shape;187;gdced3861d1_0_31"/>
          <p:cNvPicPr preferRelativeResize="0"/>
          <p:nvPr/>
        </p:nvPicPr>
        <p:blipFill rotWithShape="1">
          <a:blip r:embed="rId4">
            <a:alphaModFix/>
          </a:blip>
          <a:srcRect b="0" l="0" r="0" t="0"/>
          <a:stretch/>
        </p:blipFill>
        <p:spPr>
          <a:xfrm>
            <a:off x="9496500" y="2138443"/>
            <a:ext cx="2695575" cy="409575"/>
          </a:xfrm>
          <a:prstGeom prst="rect">
            <a:avLst/>
          </a:prstGeom>
          <a:noFill/>
          <a:ln>
            <a:noFill/>
          </a:ln>
        </p:spPr>
      </p:pic>
      <p:pic>
        <p:nvPicPr>
          <p:cNvPr id="188" name="Google Shape;188;gdced3861d1_0_31"/>
          <p:cNvPicPr preferRelativeResize="0"/>
          <p:nvPr/>
        </p:nvPicPr>
        <p:blipFill>
          <a:blip r:embed="rId5">
            <a:alphaModFix/>
          </a:blip>
          <a:stretch>
            <a:fillRect/>
          </a:stretch>
        </p:blipFill>
        <p:spPr>
          <a:xfrm>
            <a:off x="6405000" y="2283669"/>
            <a:ext cx="5416500" cy="2708250"/>
          </a:xfrm>
          <a:prstGeom prst="rect">
            <a:avLst/>
          </a:prstGeom>
          <a:noFill/>
          <a:ln>
            <a:noFill/>
          </a:ln>
        </p:spPr>
      </p:pic>
      <p:sp>
        <p:nvSpPr>
          <p:cNvPr id="189" name="Google Shape;189;gdced3861d1_0_31"/>
          <p:cNvSpPr/>
          <p:nvPr/>
        </p:nvSpPr>
        <p:spPr>
          <a:xfrm>
            <a:off x="7270803" y="2283687"/>
            <a:ext cx="1383600" cy="119100"/>
          </a:xfrm>
          <a:prstGeom prst="rect">
            <a:avLst/>
          </a:prstGeom>
          <a:solidFill>
            <a:srgbClr val="5EAA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0" name="Google Shape;190;gdced3861d1_0_31"/>
          <p:cNvSpPr/>
          <p:nvPr/>
        </p:nvSpPr>
        <p:spPr>
          <a:xfrm>
            <a:off x="10734398" y="4991933"/>
            <a:ext cx="1383600" cy="119100"/>
          </a:xfrm>
          <a:prstGeom prst="rect">
            <a:avLst/>
          </a:prstGeom>
          <a:solidFill>
            <a:srgbClr val="2713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dacd8e1460_0_5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just">
              <a:lnSpc>
                <a:spcPct val="115000"/>
              </a:lnSpc>
              <a:spcBef>
                <a:spcPts val="0"/>
              </a:spcBef>
              <a:spcAft>
                <a:spcPts val="0"/>
              </a:spcAft>
              <a:buClr>
                <a:schemeClr val="dk1"/>
              </a:buClr>
              <a:buSzPts val="1100"/>
              <a:buFont typeface="Arial"/>
              <a:buNone/>
            </a:pPr>
            <a:r>
              <a:rPr b="1" lang="es-419" sz="2500">
                <a:solidFill>
                  <a:srgbClr val="5EAA8F"/>
                </a:solidFill>
                <a:latin typeface="Poppins"/>
                <a:ea typeface="Poppins"/>
                <a:cs typeface="Poppins"/>
                <a:sym typeface="Poppins"/>
              </a:rPr>
              <a:t>Estrategias de seguridad digital feminista</a:t>
            </a:r>
            <a:r>
              <a:rPr b="1" lang="es-419" sz="2500">
                <a:solidFill>
                  <a:srgbClr val="222222"/>
                </a:solidFill>
                <a:latin typeface="Poppins"/>
                <a:ea typeface="Poppins"/>
                <a:cs typeface="Poppins"/>
                <a:sym typeface="Poppins"/>
              </a:rPr>
              <a:t> </a:t>
            </a:r>
            <a:r>
              <a:rPr b="1" lang="es-419" sz="2500">
                <a:solidFill>
                  <a:srgbClr val="271357"/>
                </a:solidFill>
                <a:latin typeface="Poppins"/>
                <a:ea typeface="Poppins"/>
                <a:cs typeface="Poppins"/>
                <a:sym typeface="Poppins"/>
              </a:rPr>
              <a:t>se plantean desde 4 líneas de acción:</a:t>
            </a:r>
            <a:endParaRPr sz="5900">
              <a:solidFill>
                <a:srgbClr val="271357"/>
              </a:solidFill>
            </a:endParaRPr>
          </a:p>
        </p:txBody>
      </p:sp>
      <p:graphicFrame>
        <p:nvGraphicFramePr>
          <p:cNvPr id="196" name="Google Shape;196;gdacd8e1460_0_55"/>
          <p:cNvGraphicFramePr/>
          <p:nvPr/>
        </p:nvGraphicFramePr>
        <p:xfrm>
          <a:off x="1158888" y="1575850"/>
          <a:ext cx="3000000" cy="3000000"/>
        </p:xfrm>
        <a:graphic>
          <a:graphicData uri="http://schemas.openxmlformats.org/drawingml/2006/table">
            <a:tbl>
              <a:tblPr>
                <a:noFill/>
                <a:tableStyleId>{147A5996-5317-40F4-8D30-03813182C553}</a:tableStyleId>
              </a:tblPr>
              <a:tblGrid>
                <a:gridCol w="4991700"/>
                <a:gridCol w="5117700"/>
              </a:tblGrid>
              <a:tr h="373700">
                <a:tc>
                  <a:txBody>
                    <a:bodyPr/>
                    <a:lstStyle/>
                    <a:p>
                      <a:pPr indent="0" lvl="0" marL="0" marR="0" rtl="0" algn="l">
                        <a:lnSpc>
                          <a:spcPct val="107916"/>
                        </a:lnSpc>
                        <a:spcBef>
                          <a:spcPts val="0"/>
                        </a:spcBef>
                        <a:spcAft>
                          <a:spcPts val="0"/>
                        </a:spcAft>
                        <a:buClr>
                          <a:srgbClr val="000000"/>
                        </a:buClr>
                        <a:buSzPts val="1100"/>
                        <a:buFont typeface="Arial"/>
                        <a:buNone/>
                      </a:pPr>
                      <a:r>
                        <a:rPr b="1" lang="es-419">
                          <a:latin typeface="Poppins"/>
                          <a:ea typeface="Poppins"/>
                          <a:cs typeface="Poppins"/>
                          <a:sym typeface="Poppins"/>
                        </a:rPr>
                        <a:t>Reducir</a:t>
                      </a:r>
                      <a:endParaRPr u="none" cap="none" strike="noStrike">
                        <a:latin typeface="Poppins"/>
                        <a:ea typeface="Poppins"/>
                        <a:cs typeface="Poppins"/>
                        <a:sym typeface="Poppins"/>
                      </a:endParaRPr>
                    </a:p>
                  </a:txBody>
                  <a:tcPr marT="91425" marB="91425" marR="91425" marL="91425">
                    <a:solidFill>
                      <a:srgbClr val="5EAA8F"/>
                    </a:solidFill>
                  </a:tcPr>
                </a:tc>
                <a:tc>
                  <a:txBody>
                    <a:bodyPr/>
                    <a:lstStyle/>
                    <a:p>
                      <a:pPr indent="0" lvl="0" marL="0" marR="0" rtl="0" algn="l">
                        <a:lnSpc>
                          <a:spcPct val="107916"/>
                        </a:lnSpc>
                        <a:spcBef>
                          <a:spcPts val="0"/>
                        </a:spcBef>
                        <a:spcAft>
                          <a:spcPts val="0"/>
                        </a:spcAft>
                        <a:buClr>
                          <a:srgbClr val="000000"/>
                        </a:buClr>
                        <a:buSzPts val="1100"/>
                        <a:buFont typeface="Arial"/>
                        <a:buNone/>
                      </a:pPr>
                      <a:r>
                        <a:rPr b="1" lang="es-419">
                          <a:latin typeface="Poppins"/>
                          <a:ea typeface="Poppins"/>
                          <a:cs typeface="Poppins"/>
                          <a:sym typeface="Poppins"/>
                        </a:rPr>
                        <a:t>Camuflar</a:t>
                      </a:r>
                      <a:endParaRPr u="none" cap="none" strike="noStrike">
                        <a:latin typeface="Poppins"/>
                        <a:ea typeface="Poppins"/>
                        <a:cs typeface="Poppins"/>
                        <a:sym typeface="Poppins"/>
                      </a:endParaRPr>
                    </a:p>
                  </a:txBody>
                  <a:tcPr marT="91425" marB="91425" marR="91425" marL="91425">
                    <a:solidFill>
                      <a:srgbClr val="5EAA8F"/>
                    </a:solidFill>
                  </a:tcPr>
                </a:tc>
              </a:tr>
              <a:tr h="1842700">
                <a:tc>
                  <a:txBody>
                    <a:bodyPr/>
                    <a:lstStyle/>
                    <a:p>
                      <a:pPr indent="0" lvl="0" marL="0" rtl="0" algn="just">
                        <a:lnSpc>
                          <a:spcPct val="115000"/>
                        </a:lnSpc>
                        <a:spcBef>
                          <a:spcPts val="0"/>
                        </a:spcBef>
                        <a:spcAft>
                          <a:spcPts val="0"/>
                        </a:spcAft>
                        <a:buClr>
                          <a:schemeClr val="dk1"/>
                        </a:buClr>
                        <a:buSzPts val="1100"/>
                        <a:buFont typeface="Arial"/>
                        <a:buNone/>
                      </a:pPr>
                      <a:r>
                        <a:rPr lang="es-419" sz="1100">
                          <a:solidFill>
                            <a:srgbClr val="222222"/>
                          </a:solidFill>
                          <a:highlight>
                            <a:srgbClr val="FFFFFF"/>
                          </a:highlight>
                          <a:latin typeface="Poppins"/>
                          <a:ea typeface="Poppins"/>
                          <a:cs typeface="Poppins"/>
                          <a:sym typeface="Poppins"/>
                        </a:rPr>
                        <a:t>Esta estrategia se basa en la premisa de que cuantos menos datos produzcamos, mejor. Esto se puede poner en práctica al limitar la cantidad de información entregada en Internet, por ejemplo, no es necesario rellenar todos los campos de los formularios de registro. También se puede eliminar las aplicaciones del dispositivo móvil que ya no utiliza, borrar imágenes, correos electrónicos y mensajes que estén desactualizados. </a:t>
                      </a:r>
                      <a:endParaRPr sz="1500">
                        <a:solidFill>
                          <a:srgbClr val="424242"/>
                        </a:solidFill>
                        <a:latin typeface="Poppins"/>
                        <a:ea typeface="Poppins"/>
                        <a:cs typeface="Poppins"/>
                        <a:sym typeface="Poppins"/>
                      </a:endParaRPr>
                    </a:p>
                  </a:txBody>
                  <a:tcPr marT="91425" marB="91425" marR="91425" marL="91425"/>
                </a:tc>
                <a:tc>
                  <a:txBody>
                    <a:bodyPr/>
                    <a:lstStyle/>
                    <a:p>
                      <a:pPr indent="0" lvl="0" marL="0" rtl="0" algn="just">
                        <a:lnSpc>
                          <a:spcPct val="115000"/>
                        </a:lnSpc>
                        <a:spcBef>
                          <a:spcPts val="0"/>
                        </a:spcBef>
                        <a:spcAft>
                          <a:spcPts val="0"/>
                        </a:spcAft>
                        <a:buClr>
                          <a:schemeClr val="dk1"/>
                        </a:buClr>
                        <a:buSzPts val="1100"/>
                        <a:buFont typeface="Arial"/>
                        <a:buNone/>
                      </a:pPr>
                      <a:r>
                        <a:rPr lang="es-419" sz="1100">
                          <a:solidFill>
                            <a:srgbClr val="222222"/>
                          </a:solidFill>
                          <a:highlight>
                            <a:srgbClr val="FFFFFF"/>
                          </a:highlight>
                          <a:latin typeface="Poppins"/>
                          <a:ea typeface="Poppins"/>
                          <a:cs typeface="Poppins"/>
                          <a:sym typeface="Poppins"/>
                        </a:rPr>
                        <a:t>Confundir a las empresas, esto implica crear mucha información falsa para que las empresas, los gobiernos u otras personas no entiendan qué datos son verdaderos y cuáles son falsos. Se puede realizar creando perfiles falsos en redes sociales con nombres o imágenes similares. Se puede instalar Adnausium, una herramienta que crea ruido digital haciendo clic en anuncios aleatorios para ti, mientras tú haces otras cosas. Usar una VPN para cambiar tu dirección IP.</a:t>
                      </a:r>
                      <a:endParaRPr sz="1100">
                        <a:solidFill>
                          <a:srgbClr val="222222"/>
                        </a:solidFill>
                        <a:highlight>
                          <a:srgbClr val="FFFFFF"/>
                        </a:highlight>
                        <a:latin typeface="Poppins"/>
                        <a:ea typeface="Poppins"/>
                        <a:cs typeface="Poppins"/>
                        <a:sym typeface="Poppins"/>
                      </a:endParaRPr>
                    </a:p>
                    <a:p>
                      <a:pPr indent="0" lvl="0" marL="0" rtl="0" algn="l">
                        <a:lnSpc>
                          <a:spcPct val="115000"/>
                        </a:lnSpc>
                        <a:spcBef>
                          <a:spcPts val="0"/>
                        </a:spcBef>
                        <a:spcAft>
                          <a:spcPts val="1600"/>
                        </a:spcAft>
                        <a:buNone/>
                      </a:pPr>
                      <a:r>
                        <a:t/>
                      </a:r>
                      <a:endParaRPr sz="1500">
                        <a:solidFill>
                          <a:srgbClr val="424242"/>
                        </a:solidFill>
                        <a:latin typeface="Poppins"/>
                        <a:ea typeface="Poppins"/>
                        <a:cs typeface="Poppins"/>
                        <a:sym typeface="Poppins"/>
                      </a:endParaRPr>
                    </a:p>
                  </a:txBody>
                  <a:tcPr marT="91425" marB="91425" marR="91425" marL="91425"/>
                </a:tc>
              </a:tr>
              <a:tr h="373700">
                <a:tc>
                  <a:txBody>
                    <a:bodyPr/>
                    <a:lstStyle/>
                    <a:p>
                      <a:pPr indent="0" lvl="0" marL="0" marR="0" rtl="0" algn="l">
                        <a:lnSpc>
                          <a:spcPct val="107916"/>
                        </a:lnSpc>
                        <a:spcBef>
                          <a:spcPts val="0"/>
                        </a:spcBef>
                        <a:spcAft>
                          <a:spcPts val="0"/>
                        </a:spcAft>
                        <a:buClr>
                          <a:srgbClr val="000000"/>
                        </a:buClr>
                        <a:buSzPts val="1100"/>
                        <a:buFont typeface="Arial"/>
                        <a:buNone/>
                      </a:pPr>
                      <a:r>
                        <a:rPr b="1" lang="es-419">
                          <a:latin typeface="Poppins"/>
                          <a:ea typeface="Poppins"/>
                          <a:cs typeface="Poppins"/>
                          <a:sym typeface="Poppins"/>
                        </a:rPr>
                        <a:t>Diversidad de perfiles</a:t>
                      </a:r>
                      <a:endParaRPr u="none" cap="none" strike="noStrike">
                        <a:latin typeface="Poppins"/>
                        <a:ea typeface="Poppins"/>
                        <a:cs typeface="Poppins"/>
                        <a:sym typeface="Poppins"/>
                      </a:endParaRPr>
                    </a:p>
                  </a:txBody>
                  <a:tcPr marT="91425" marB="91425" marR="91425" marL="91425">
                    <a:solidFill>
                      <a:srgbClr val="5EAA8F"/>
                    </a:solidFill>
                  </a:tcPr>
                </a:tc>
                <a:tc>
                  <a:txBody>
                    <a:bodyPr/>
                    <a:lstStyle/>
                    <a:p>
                      <a:pPr indent="0" lvl="0" marL="0" marR="0" rtl="0" algn="l">
                        <a:lnSpc>
                          <a:spcPct val="107916"/>
                        </a:lnSpc>
                        <a:spcBef>
                          <a:spcPts val="0"/>
                        </a:spcBef>
                        <a:spcAft>
                          <a:spcPts val="0"/>
                        </a:spcAft>
                        <a:buClr>
                          <a:srgbClr val="000000"/>
                        </a:buClr>
                        <a:buSzPts val="1100"/>
                        <a:buFont typeface="Arial"/>
                        <a:buNone/>
                      </a:pPr>
                      <a:r>
                        <a:rPr b="1" lang="es-419">
                          <a:latin typeface="Poppins"/>
                          <a:ea typeface="Poppins"/>
                          <a:cs typeface="Poppins"/>
                          <a:sym typeface="Poppins"/>
                        </a:rPr>
                        <a:t>Fortificación</a:t>
                      </a:r>
                      <a:endParaRPr u="none" cap="none" strike="noStrike">
                        <a:latin typeface="Poppins"/>
                        <a:ea typeface="Poppins"/>
                        <a:cs typeface="Poppins"/>
                        <a:sym typeface="Poppins"/>
                      </a:endParaRPr>
                    </a:p>
                  </a:txBody>
                  <a:tcPr marT="91425" marB="91425" marR="91425" marL="91425">
                    <a:solidFill>
                      <a:srgbClr val="5EAA8F"/>
                    </a:solidFill>
                  </a:tcPr>
                </a:tc>
              </a:tr>
              <a:tr h="2239700">
                <a:tc>
                  <a:txBody>
                    <a:bodyPr/>
                    <a:lstStyle/>
                    <a:p>
                      <a:pPr indent="0" lvl="0" marL="0" rtl="0" algn="just">
                        <a:lnSpc>
                          <a:spcPct val="115000"/>
                        </a:lnSpc>
                        <a:spcBef>
                          <a:spcPts val="0"/>
                        </a:spcBef>
                        <a:spcAft>
                          <a:spcPts val="0"/>
                        </a:spcAft>
                        <a:buNone/>
                      </a:pPr>
                      <a:r>
                        <a:rPr lang="es-419" sz="1100">
                          <a:solidFill>
                            <a:srgbClr val="222222"/>
                          </a:solidFill>
                          <a:highlight>
                            <a:srgbClr val="FFFFFF"/>
                          </a:highlight>
                          <a:latin typeface="Poppins"/>
                          <a:ea typeface="Poppins"/>
                          <a:cs typeface="Poppins"/>
                          <a:sym typeface="Poppins"/>
                        </a:rPr>
                        <a:t>Esta estrategia consiste en gestionar múltiples personas en línea, separando las diferentes redes sociales, intereses, comportamientos, información e identidades. </a:t>
                      </a:r>
                      <a:endParaRPr sz="1100">
                        <a:solidFill>
                          <a:srgbClr val="222222"/>
                        </a:solidFill>
                        <a:highlight>
                          <a:srgbClr val="FFFFFF"/>
                        </a:highlight>
                        <a:latin typeface="Poppins"/>
                        <a:ea typeface="Poppins"/>
                        <a:cs typeface="Poppins"/>
                        <a:sym typeface="Poppins"/>
                      </a:endParaRPr>
                    </a:p>
                    <a:p>
                      <a:pPr indent="0" lvl="0" marL="0" rtl="0" algn="just">
                        <a:lnSpc>
                          <a:spcPct val="115000"/>
                        </a:lnSpc>
                        <a:spcBef>
                          <a:spcPts val="0"/>
                        </a:spcBef>
                        <a:spcAft>
                          <a:spcPts val="0"/>
                        </a:spcAft>
                        <a:buNone/>
                      </a:pPr>
                      <a:r>
                        <a:t/>
                      </a:r>
                      <a:endParaRPr sz="1100">
                        <a:solidFill>
                          <a:srgbClr val="222222"/>
                        </a:solidFill>
                        <a:highlight>
                          <a:srgbClr val="FFFFFF"/>
                        </a:highlight>
                        <a:latin typeface="Poppins"/>
                        <a:ea typeface="Poppins"/>
                        <a:cs typeface="Poppins"/>
                        <a:sym typeface="Poppins"/>
                      </a:endParaRPr>
                    </a:p>
                    <a:p>
                      <a:pPr indent="0" lvl="0" marL="0" rtl="0" algn="just">
                        <a:lnSpc>
                          <a:spcPct val="115000"/>
                        </a:lnSpc>
                        <a:spcBef>
                          <a:spcPts val="0"/>
                        </a:spcBef>
                        <a:spcAft>
                          <a:spcPts val="0"/>
                        </a:spcAft>
                        <a:buNone/>
                      </a:pPr>
                      <a:r>
                        <a:rPr lang="es-419" sz="1100">
                          <a:solidFill>
                            <a:srgbClr val="222222"/>
                          </a:solidFill>
                          <a:highlight>
                            <a:srgbClr val="FFFFFF"/>
                          </a:highlight>
                          <a:latin typeface="Poppins"/>
                          <a:ea typeface="Poppins"/>
                          <a:cs typeface="Poppins"/>
                          <a:sym typeface="Poppins"/>
                        </a:rPr>
                        <a:t>Se puede usar diferentes navegadores para ciertos conjuntos de actividades en línea; diferentes aplicaciones de mensajería para diferentes círculos sociales; aislar los datos valiosos o personales almacenándolos en un dispositivo diferente que permita desvincular la vida laboral de la vida social así se tiene diferentes cuentas de correo electrónico y número de celular para cada una.</a:t>
                      </a:r>
                      <a:endParaRPr sz="1500" u="none" cap="none" strike="noStrike">
                        <a:latin typeface="Poppins"/>
                        <a:ea typeface="Poppins"/>
                        <a:cs typeface="Poppins"/>
                        <a:sym typeface="Poppins"/>
                      </a:endParaRPr>
                    </a:p>
                  </a:txBody>
                  <a:tcPr marT="91425" marB="91425" marR="91425" marL="91425"/>
                </a:tc>
                <a:tc>
                  <a:txBody>
                    <a:bodyPr/>
                    <a:lstStyle/>
                    <a:p>
                      <a:pPr indent="0" lvl="0" marL="0" rtl="0" algn="just">
                        <a:lnSpc>
                          <a:spcPct val="115000"/>
                        </a:lnSpc>
                        <a:spcBef>
                          <a:spcPts val="0"/>
                        </a:spcBef>
                        <a:spcAft>
                          <a:spcPts val="0"/>
                        </a:spcAft>
                        <a:buNone/>
                      </a:pPr>
                      <a:r>
                        <a:rPr lang="es-419" sz="1100">
                          <a:solidFill>
                            <a:srgbClr val="222222"/>
                          </a:solidFill>
                          <a:highlight>
                            <a:srgbClr val="FFFFFF"/>
                          </a:highlight>
                          <a:latin typeface="Poppins"/>
                          <a:ea typeface="Poppins"/>
                          <a:cs typeface="Poppins"/>
                          <a:sym typeface="Poppins"/>
                        </a:rPr>
                        <a:t>Crear barreras, restringir el acceso y la visibilidad. Esta estrategia es para mantener sus datos a salvo de miradas indiscretas a través de la generación de contraseñas seguras, encriptar dispositivos, bloquear señales que no se usan (apagar el Bluetooth o usar una bolsa Faraday), cubrir la cámara web con un sticker y asegurar que te conectas a páginas con el protocolo de seguridad HTTPS.</a:t>
                      </a:r>
                      <a:endParaRPr sz="1500">
                        <a:solidFill>
                          <a:srgbClr val="424242"/>
                        </a:solidFill>
                        <a:latin typeface="Poppins"/>
                        <a:ea typeface="Poppins"/>
                        <a:cs typeface="Poppins"/>
                        <a:sym typeface="Poppins"/>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dced3861d1_0_9"/>
          <p:cNvSpPr txBox="1"/>
          <p:nvPr/>
        </p:nvSpPr>
        <p:spPr>
          <a:xfrm>
            <a:off x="838200" y="559740"/>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EAA8F"/>
              </a:buClr>
              <a:buSzPts val="4400"/>
              <a:buFont typeface="Oswald"/>
              <a:buNone/>
            </a:pPr>
            <a:r>
              <a:rPr lang="es-419" sz="4400">
                <a:solidFill>
                  <a:srgbClr val="5EAA8F"/>
                </a:solidFill>
                <a:latin typeface="Oswald"/>
                <a:ea typeface="Oswald"/>
                <a:cs typeface="Oswald"/>
                <a:sym typeface="Oswald"/>
              </a:rPr>
              <a:t>CAPITALISMO DE</a:t>
            </a:r>
            <a:r>
              <a:rPr lang="es-419" sz="4400">
                <a:solidFill>
                  <a:srgbClr val="271357"/>
                </a:solidFill>
                <a:latin typeface="Oswald"/>
                <a:ea typeface="Oswald"/>
                <a:cs typeface="Oswald"/>
                <a:sym typeface="Oswald"/>
              </a:rPr>
              <a:t> LA VIGILANCIA</a:t>
            </a:r>
            <a:endParaRPr b="0" i="0" sz="4400" u="none" cap="none" strike="noStrike">
              <a:solidFill>
                <a:srgbClr val="271357"/>
              </a:solidFill>
              <a:latin typeface="Oswald"/>
              <a:ea typeface="Oswald"/>
              <a:cs typeface="Oswald"/>
              <a:sym typeface="Oswald"/>
            </a:endParaRPr>
          </a:p>
        </p:txBody>
      </p:sp>
      <p:sp>
        <p:nvSpPr>
          <p:cNvPr id="202" name="Google Shape;202;gdced3861d1_0_9"/>
          <p:cNvSpPr txBox="1"/>
          <p:nvPr/>
        </p:nvSpPr>
        <p:spPr>
          <a:xfrm>
            <a:off x="647700" y="1885453"/>
            <a:ext cx="4946700" cy="429180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1000"/>
              </a:spcBef>
              <a:spcAft>
                <a:spcPts val="0"/>
              </a:spcAft>
              <a:buNone/>
            </a:pPr>
            <a:r>
              <a:rPr lang="es-419" sz="2800">
                <a:solidFill>
                  <a:srgbClr val="3F3F3F"/>
                </a:solidFill>
                <a:latin typeface="Poppins"/>
                <a:ea typeface="Poppins"/>
                <a:cs typeface="Poppins"/>
                <a:sym typeface="Poppins"/>
              </a:rPr>
              <a:t>Las empresas tecnológicas tienen motivaciones económicas hacia el uso de nuestros datos, esta información es importante para tener agencia en nuestra relación con las TICS</a:t>
            </a:r>
            <a:endParaRPr sz="2800">
              <a:solidFill>
                <a:srgbClr val="3F3F3F"/>
              </a:solidFill>
              <a:latin typeface="Poppins"/>
              <a:ea typeface="Poppins"/>
              <a:cs typeface="Poppins"/>
              <a:sym typeface="Poppins"/>
            </a:endParaRPr>
          </a:p>
          <a:p>
            <a:pPr indent="0" lvl="0" marL="0" rtl="0" algn="l">
              <a:lnSpc>
                <a:spcPct val="90000"/>
              </a:lnSpc>
              <a:spcBef>
                <a:spcPts val="1000"/>
              </a:spcBef>
              <a:spcAft>
                <a:spcPts val="0"/>
              </a:spcAft>
              <a:buNone/>
            </a:pPr>
            <a:r>
              <a:rPr lang="es-419" sz="2800">
                <a:solidFill>
                  <a:srgbClr val="3F3F3F"/>
                </a:solidFill>
                <a:latin typeface="Poppins"/>
                <a:ea typeface="Poppins"/>
                <a:cs typeface="Poppins"/>
                <a:sym typeface="Poppins"/>
              </a:rPr>
              <a:t>Ser conscientes del capitalismo de la vigilancia, implica: </a:t>
            </a:r>
            <a:endParaRPr sz="2800">
              <a:solidFill>
                <a:srgbClr val="3F3F3F"/>
              </a:solidFill>
              <a:latin typeface="Poppins"/>
              <a:ea typeface="Poppins"/>
              <a:cs typeface="Poppins"/>
              <a:sym typeface="Poppins"/>
            </a:endParaRPr>
          </a:p>
          <a:p>
            <a:pPr indent="0" lvl="0" marL="0" rtl="0" algn="l">
              <a:lnSpc>
                <a:spcPct val="90000"/>
              </a:lnSpc>
              <a:spcBef>
                <a:spcPts val="1000"/>
              </a:spcBef>
              <a:spcAft>
                <a:spcPts val="0"/>
              </a:spcAft>
              <a:buNone/>
            </a:pPr>
            <a:r>
              <a:t/>
            </a:r>
            <a:endParaRPr sz="2800">
              <a:solidFill>
                <a:srgbClr val="3F3F3F"/>
              </a:solidFill>
              <a:latin typeface="Poppins"/>
              <a:ea typeface="Poppins"/>
              <a:cs typeface="Poppins"/>
              <a:sym typeface="Poppins"/>
            </a:endParaRPr>
          </a:p>
          <a:p>
            <a:pPr indent="-161925" lvl="0" marL="228600" marR="0" rtl="0" algn="l">
              <a:lnSpc>
                <a:spcPct val="90000"/>
              </a:lnSpc>
              <a:spcBef>
                <a:spcPts val="1000"/>
              </a:spcBef>
              <a:spcAft>
                <a:spcPts val="0"/>
              </a:spcAft>
              <a:buClr>
                <a:srgbClr val="5EAA8F"/>
              </a:buClr>
              <a:buSzPct val="100000"/>
              <a:buFont typeface="Noto Sans Symbols"/>
              <a:buChar char="▪"/>
            </a:pPr>
            <a:r>
              <a:rPr lang="es-419" sz="2800">
                <a:solidFill>
                  <a:srgbClr val="3F3F3F"/>
                </a:solidFill>
                <a:latin typeface="Poppins"/>
                <a:ea typeface="Poppins"/>
                <a:cs typeface="Poppins"/>
                <a:sym typeface="Poppins"/>
              </a:rPr>
              <a:t>Promover la retoma de control sobre nuestra privacidad</a:t>
            </a:r>
            <a:endParaRPr sz="2800">
              <a:solidFill>
                <a:srgbClr val="3F3F3F"/>
              </a:solidFill>
              <a:latin typeface="Poppins"/>
              <a:ea typeface="Poppins"/>
              <a:cs typeface="Poppins"/>
              <a:sym typeface="Poppins"/>
            </a:endParaRPr>
          </a:p>
          <a:p>
            <a:pPr indent="-161925" lvl="0" marL="228600" marR="0" rtl="0" algn="l">
              <a:lnSpc>
                <a:spcPct val="90000"/>
              </a:lnSpc>
              <a:spcBef>
                <a:spcPts val="1000"/>
              </a:spcBef>
              <a:spcAft>
                <a:spcPts val="0"/>
              </a:spcAft>
              <a:buClr>
                <a:srgbClr val="5EAA8F"/>
              </a:buClr>
              <a:buSzPct val="100000"/>
              <a:buFont typeface="Noto Sans Symbols"/>
              <a:buChar char="▪"/>
            </a:pPr>
            <a:r>
              <a:rPr lang="es-419" sz="2800">
                <a:solidFill>
                  <a:srgbClr val="3F3F3F"/>
                </a:solidFill>
                <a:latin typeface="Poppins"/>
                <a:ea typeface="Poppins"/>
                <a:cs typeface="Poppins"/>
                <a:sym typeface="Poppins"/>
              </a:rPr>
              <a:t>Conciencia sobre el valor político de la tecnología</a:t>
            </a:r>
            <a:endParaRPr sz="2800">
              <a:solidFill>
                <a:srgbClr val="3F3F3F"/>
              </a:solidFill>
              <a:latin typeface="Poppins"/>
              <a:ea typeface="Poppins"/>
              <a:cs typeface="Poppins"/>
              <a:sym typeface="Poppins"/>
            </a:endParaRPr>
          </a:p>
          <a:p>
            <a:pPr indent="-161925" lvl="0" marL="228600" marR="0" rtl="0" algn="l">
              <a:lnSpc>
                <a:spcPct val="90000"/>
              </a:lnSpc>
              <a:spcBef>
                <a:spcPts val="1000"/>
              </a:spcBef>
              <a:spcAft>
                <a:spcPts val="0"/>
              </a:spcAft>
              <a:buClr>
                <a:srgbClr val="5EAA8F"/>
              </a:buClr>
              <a:buSzPct val="100000"/>
              <a:buFont typeface="Noto Sans Symbols"/>
              <a:buChar char="▪"/>
            </a:pPr>
            <a:r>
              <a:rPr lang="es-419" sz="2800">
                <a:solidFill>
                  <a:srgbClr val="3F3F3F"/>
                </a:solidFill>
                <a:latin typeface="Poppins"/>
                <a:ea typeface="Poppins"/>
                <a:cs typeface="Poppins"/>
                <a:sym typeface="Poppins"/>
              </a:rPr>
              <a:t>Crear hábitos digitales saludables, adecuados a las necesidades y condiciones de acceso de cada una de las personas.</a:t>
            </a:r>
            <a:endParaRPr sz="2800">
              <a:solidFill>
                <a:srgbClr val="3F3F3F"/>
              </a:solidFill>
              <a:latin typeface="Poppins"/>
              <a:ea typeface="Poppins"/>
              <a:cs typeface="Poppins"/>
              <a:sym typeface="Poppins"/>
            </a:endParaRPr>
          </a:p>
          <a:p>
            <a:pPr indent="0" lvl="0" marL="457200" marR="0" rtl="0" algn="l">
              <a:lnSpc>
                <a:spcPct val="90000"/>
              </a:lnSpc>
              <a:spcBef>
                <a:spcPts val="1000"/>
              </a:spcBef>
              <a:spcAft>
                <a:spcPts val="0"/>
              </a:spcAft>
              <a:buNone/>
            </a:pPr>
            <a:r>
              <a:t/>
            </a:r>
            <a:endParaRPr sz="2800">
              <a:solidFill>
                <a:srgbClr val="3F3F3F"/>
              </a:solidFill>
              <a:latin typeface="Poppins"/>
              <a:ea typeface="Poppins"/>
              <a:cs typeface="Poppins"/>
              <a:sym typeface="Poppins"/>
            </a:endParaRPr>
          </a:p>
        </p:txBody>
      </p:sp>
      <p:pic>
        <p:nvPicPr>
          <p:cNvPr id="203" name="Google Shape;203;gdced3861d1_0_9"/>
          <p:cNvPicPr preferRelativeResize="0"/>
          <p:nvPr/>
        </p:nvPicPr>
        <p:blipFill rotWithShape="1">
          <a:blip r:embed="rId3">
            <a:alphaModFix/>
          </a:blip>
          <a:srcRect b="0" l="0" r="0" t="0"/>
          <a:stretch/>
        </p:blipFill>
        <p:spPr>
          <a:xfrm>
            <a:off x="6606075" y="4824525"/>
            <a:ext cx="2152650" cy="438150"/>
          </a:xfrm>
          <a:prstGeom prst="rect">
            <a:avLst/>
          </a:prstGeom>
          <a:noFill/>
          <a:ln>
            <a:noFill/>
          </a:ln>
        </p:spPr>
      </p:pic>
      <p:pic>
        <p:nvPicPr>
          <p:cNvPr id="204" name="Google Shape;204;gdced3861d1_0_9"/>
          <p:cNvPicPr preferRelativeResize="0"/>
          <p:nvPr/>
        </p:nvPicPr>
        <p:blipFill rotWithShape="1">
          <a:blip r:embed="rId4">
            <a:alphaModFix/>
          </a:blip>
          <a:srcRect b="0" l="0" r="0" t="0"/>
          <a:stretch/>
        </p:blipFill>
        <p:spPr>
          <a:xfrm>
            <a:off x="9496425" y="1651593"/>
            <a:ext cx="2695575" cy="409575"/>
          </a:xfrm>
          <a:prstGeom prst="rect">
            <a:avLst/>
          </a:prstGeom>
          <a:noFill/>
          <a:ln>
            <a:noFill/>
          </a:ln>
        </p:spPr>
      </p:pic>
      <p:sp>
        <p:nvSpPr>
          <p:cNvPr id="205" name="Google Shape;205;gdced3861d1_0_9"/>
          <p:cNvSpPr/>
          <p:nvPr/>
        </p:nvSpPr>
        <p:spPr>
          <a:xfrm>
            <a:off x="7641203" y="1033474"/>
            <a:ext cx="1383600" cy="119100"/>
          </a:xfrm>
          <a:prstGeom prst="rect">
            <a:avLst/>
          </a:prstGeom>
          <a:solidFill>
            <a:srgbClr val="5EAA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6" name="Google Shape;206;gdced3861d1_0_9"/>
          <p:cNvSpPr/>
          <p:nvPr/>
        </p:nvSpPr>
        <p:spPr>
          <a:xfrm>
            <a:off x="10808473" y="5183358"/>
            <a:ext cx="1383600" cy="119100"/>
          </a:xfrm>
          <a:prstGeom prst="rect">
            <a:avLst/>
          </a:prstGeom>
          <a:solidFill>
            <a:srgbClr val="2713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07" name="Google Shape;207;gdced3861d1_0_9"/>
          <p:cNvPicPr preferRelativeResize="0"/>
          <p:nvPr/>
        </p:nvPicPr>
        <p:blipFill rotWithShape="1">
          <a:blip r:embed="rId5">
            <a:alphaModFix/>
          </a:blip>
          <a:srcRect b="0" l="17664" r="22938" t="0"/>
          <a:stretch/>
        </p:blipFill>
        <p:spPr>
          <a:xfrm>
            <a:off x="6376125" y="1885450"/>
            <a:ext cx="4432351" cy="3730975"/>
          </a:xfrm>
          <a:prstGeom prst="rect">
            <a:avLst/>
          </a:prstGeom>
          <a:noFill/>
          <a:ln>
            <a:noFill/>
          </a:ln>
        </p:spPr>
      </p:pic>
      <p:sp>
        <p:nvSpPr>
          <p:cNvPr id="208" name="Google Shape;208;gdced3861d1_0_9"/>
          <p:cNvSpPr txBox="1"/>
          <p:nvPr/>
        </p:nvSpPr>
        <p:spPr>
          <a:xfrm>
            <a:off x="6307675" y="5799675"/>
            <a:ext cx="4432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a:latin typeface="Calibri"/>
                <a:ea typeface="Calibri"/>
                <a:cs typeface="Calibri"/>
                <a:sym typeface="Calibri"/>
              </a:rPr>
              <a:t>Prof. Shoshana Zuboff, autora: “Capitalismo de la vigilancia”</a:t>
            </a:r>
            <a:endParaRPr>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gdced3861d1_0_42"/>
          <p:cNvPicPr preferRelativeResize="0"/>
          <p:nvPr/>
        </p:nvPicPr>
        <p:blipFill>
          <a:blip r:embed="rId3">
            <a:alphaModFix/>
          </a:blip>
          <a:stretch>
            <a:fillRect/>
          </a:stretch>
        </p:blipFill>
        <p:spPr>
          <a:xfrm>
            <a:off x="5460175" y="2061175"/>
            <a:ext cx="6562500" cy="3675000"/>
          </a:xfrm>
          <a:prstGeom prst="rect">
            <a:avLst/>
          </a:prstGeom>
          <a:noFill/>
          <a:ln>
            <a:noFill/>
          </a:ln>
        </p:spPr>
      </p:pic>
      <p:sp>
        <p:nvSpPr>
          <p:cNvPr id="214" name="Google Shape;214;gdced3861d1_0_42"/>
          <p:cNvSpPr txBox="1"/>
          <p:nvPr/>
        </p:nvSpPr>
        <p:spPr>
          <a:xfrm>
            <a:off x="838200" y="559740"/>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EAA8F"/>
              </a:buClr>
              <a:buSzPts val="4400"/>
              <a:buFont typeface="Oswald"/>
              <a:buNone/>
            </a:pPr>
            <a:r>
              <a:rPr lang="es-419" sz="4400">
                <a:solidFill>
                  <a:srgbClr val="5EAA8F"/>
                </a:solidFill>
                <a:latin typeface="Oswald"/>
                <a:ea typeface="Oswald"/>
                <a:cs typeface="Oswald"/>
                <a:sym typeface="Oswald"/>
              </a:rPr>
              <a:t>PERSPECTIVA DE GÉNERO </a:t>
            </a:r>
            <a:r>
              <a:rPr lang="es-419" sz="4400">
                <a:solidFill>
                  <a:srgbClr val="271357"/>
                </a:solidFill>
                <a:latin typeface="Oswald"/>
                <a:ea typeface="Oswald"/>
                <a:cs typeface="Oswald"/>
                <a:sym typeface="Oswald"/>
              </a:rPr>
              <a:t>EN LA SEGURIDAD DIGITAL</a:t>
            </a:r>
            <a:endParaRPr b="0" i="0" sz="4400" u="none" cap="none" strike="noStrike">
              <a:solidFill>
                <a:srgbClr val="271357"/>
              </a:solidFill>
              <a:latin typeface="Oswald"/>
              <a:ea typeface="Oswald"/>
              <a:cs typeface="Oswald"/>
              <a:sym typeface="Oswald"/>
            </a:endParaRPr>
          </a:p>
        </p:txBody>
      </p:sp>
      <p:sp>
        <p:nvSpPr>
          <p:cNvPr id="215" name="Google Shape;215;gdced3861d1_0_42"/>
          <p:cNvSpPr txBox="1"/>
          <p:nvPr/>
        </p:nvSpPr>
        <p:spPr>
          <a:xfrm>
            <a:off x="513475" y="2107553"/>
            <a:ext cx="4946700" cy="4291800"/>
          </a:xfrm>
          <a:prstGeom prst="rect">
            <a:avLst/>
          </a:prstGeom>
          <a:noFill/>
          <a:ln>
            <a:noFill/>
          </a:ln>
        </p:spPr>
        <p:txBody>
          <a:bodyPr anchorCtr="0" anchor="t" bIns="45700" lIns="91425" spcFirstLastPara="1" rIns="91425" wrap="square" tIns="45700">
            <a:normAutofit fontScale="55000" lnSpcReduction="10000"/>
          </a:bodyPr>
          <a:lstStyle/>
          <a:p>
            <a:pPr indent="-148590" lvl="0" marL="228600" marR="0" rtl="0" algn="l">
              <a:lnSpc>
                <a:spcPct val="90000"/>
              </a:lnSpc>
              <a:spcBef>
                <a:spcPts val="1000"/>
              </a:spcBef>
              <a:spcAft>
                <a:spcPts val="0"/>
              </a:spcAft>
              <a:buClr>
                <a:srgbClr val="5EAA8F"/>
              </a:buClr>
              <a:buSzPct val="100000"/>
              <a:buFont typeface="Noto Sans Symbols"/>
              <a:buChar char="▪"/>
            </a:pPr>
            <a:r>
              <a:rPr lang="es-419" sz="2800">
                <a:solidFill>
                  <a:srgbClr val="3F3F3F"/>
                </a:solidFill>
                <a:latin typeface="Poppins"/>
                <a:ea typeface="Poppins"/>
                <a:cs typeface="Poppins"/>
                <a:sym typeface="Poppins"/>
              </a:rPr>
              <a:t>Reconoce que no hay una sola forma de resistencia en </a:t>
            </a:r>
            <a:r>
              <a:rPr lang="es-419" sz="2800">
                <a:solidFill>
                  <a:srgbClr val="3F3F3F"/>
                </a:solidFill>
                <a:latin typeface="Poppins"/>
                <a:ea typeface="Poppins"/>
                <a:cs typeface="Poppins"/>
                <a:sym typeface="Poppins"/>
              </a:rPr>
              <a:t>línea</a:t>
            </a:r>
            <a:endParaRPr sz="2800">
              <a:solidFill>
                <a:srgbClr val="3F3F3F"/>
              </a:solidFill>
              <a:latin typeface="Poppins"/>
              <a:ea typeface="Poppins"/>
              <a:cs typeface="Poppins"/>
              <a:sym typeface="Poppins"/>
            </a:endParaRPr>
          </a:p>
          <a:p>
            <a:pPr indent="-148590" lvl="0" marL="228600" marR="0" rtl="0" algn="l">
              <a:lnSpc>
                <a:spcPct val="90000"/>
              </a:lnSpc>
              <a:spcBef>
                <a:spcPts val="1000"/>
              </a:spcBef>
              <a:spcAft>
                <a:spcPts val="0"/>
              </a:spcAft>
              <a:buClr>
                <a:srgbClr val="5EAA8F"/>
              </a:buClr>
              <a:buSzPct val="100000"/>
              <a:buFont typeface="Noto Sans Symbols"/>
              <a:buChar char="▪"/>
            </a:pPr>
            <a:r>
              <a:rPr lang="es-419" sz="2800">
                <a:solidFill>
                  <a:srgbClr val="3F3F3F"/>
                </a:solidFill>
                <a:latin typeface="Poppins"/>
                <a:ea typeface="Poppins"/>
                <a:cs typeface="Poppins"/>
                <a:sym typeface="Poppins"/>
              </a:rPr>
              <a:t>Promueve el autocuidado porque contempla procesos de reflexión e introspección</a:t>
            </a:r>
            <a:endParaRPr sz="2800">
              <a:solidFill>
                <a:srgbClr val="3F3F3F"/>
              </a:solidFill>
              <a:latin typeface="Poppins"/>
              <a:ea typeface="Poppins"/>
              <a:cs typeface="Poppins"/>
              <a:sym typeface="Poppins"/>
            </a:endParaRPr>
          </a:p>
          <a:p>
            <a:pPr indent="-148590" lvl="0" marL="228600" marR="0" rtl="0" algn="l">
              <a:lnSpc>
                <a:spcPct val="90000"/>
              </a:lnSpc>
              <a:spcBef>
                <a:spcPts val="1000"/>
              </a:spcBef>
              <a:spcAft>
                <a:spcPts val="0"/>
              </a:spcAft>
              <a:buClr>
                <a:srgbClr val="5EAA8F"/>
              </a:buClr>
              <a:buSzPct val="100000"/>
              <a:buFont typeface="Noto Sans Symbols"/>
              <a:buChar char="▪"/>
            </a:pPr>
            <a:r>
              <a:rPr lang="es-419" sz="2800">
                <a:solidFill>
                  <a:srgbClr val="3F3F3F"/>
                </a:solidFill>
                <a:latin typeface="Poppins"/>
                <a:ea typeface="Poppins"/>
                <a:cs typeface="Poppins"/>
                <a:sym typeface="Poppins"/>
              </a:rPr>
              <a:t>Apuesta por la autonomía tecnológica</a:t>
            </a:r>
            <a:endParaRPr sz="2800">
              <a:solidFill>
                <a:srgbClr val="3F3F3F"/>
              </a:solidFill>
              <a:latin typeface="Poppins"/>
              <a:ea typeface="Poppins"/>
              <a:cs typeface="Poppins"/>
              <a:sym typeface="Poppins"/>
            </a:endParaRPr>
          </a:p>
          <a:p>
            <a:pPr indent="-148590" lvl="0" marL="228600" marR="0" rtl="0" algn="l">
              <a:lnSpc>
                <a:spcPct val="90000"/>
              </a:lnSpc>
              <a:spcBef>
                <a:spcPts val="1000"/>
              </a:spcBef>
              <a:spcAft>
                <a:spcPts val="0"/>
              </a:spcAft>
              <a:buClr>
                <a:srgbClr val="3F3F3F"/>
              </a:buClr>
              <a:buSzPct val="100000"/>
              <a:buFont typeface="Poppins"/>
              <a:buChar char="▪"/>
            </a:pPr>
            <a:r>
              <a:rPr lang="es-419" sz="2800">
                <a:solidFill>
                  <a:srgbClr val="3F3F3F"/>
                </a:solidFill>
                <a:latin typeface="Poppins"/>
                <a:ea typeface="Poppins"/>
                <a:cs typeface="Poppins"/>
                <a:sym typeface="Poppins"/>
              </a:rPr>
              <a:t>Busca trabajar con la tecnología desde una reflexión filosófica, sociológica y política alrededor de la:</a:t>
            </a:r>
            <a:endParaRPr sz="2800">
              <a:solidFill>
                <a:srgbClr val="3F3F3F"/>
              </a:solidFill>
              <a:latin typeface="Poppins"/>
              <a:ea typeface="Poppins"/>
              <a:cs typeface="Poppins"/>
              <a:sym typeface="Poppins"/>
            </a:endParaRPr>
          </a:p>
          <a:p>
            <a:pPr indent="-326390" lvl="1" marL="914400" marR="0" rtl="0" algn="l">
              <a:lnSpc>
                <a:spcPct val="90000"/>
              </a:lnSpc>
              <a:spcBef>
                <a:spcPts val="1000"/>
              </a:spcBef>
              <a:spcAft>
                <a:spcPts val="0"/>
              </a:spcAft>
              <a:buClr>
                <a:srgbClr val="3F3F3F"/>
              </a:buClr>
              <a:buSzPct val="100000"/>
              <a:buFont typeface="Poppins"/>
              <a:buChar char="○"/>
            </a:pPr>
            <a:r>
              <a:rPr lang="es-419" sz="2800">
                <a:solidFill>
                  <a:srgbClr val="3F3F3F"/>
                </a:solidFill>
                <a:latin typeface="Poppins"/>
                <a:ea typeface="Poppins"/>
                <a:cs typeface="Poppins"/>
                <a:sym typeface="Poppins"/>
              </a:rPr>
              <a:t>Adopción de software libre</a:t>
            </a:r>
            <a:endParaRPr sz="2800">
              <a:solidFill>
                <a:srgbClr val="3F3F3F"/>
              </a:solidFill>
              <a:latin typeface="Poppins"/>
              <a:ea typeface="Poppins"/>
              <a:cs typeface="Poppins"/>
              <a:sym typeface="Poppins"/>
            </a:endParaRPr>
          </a:p>
          <a:p>
            <a:pPr indent="-326390" lvl="1" marL="914400" marR="0" rtl="0" algn="l">
              <a:lnSpc>
                <a:spcPct val="90000"/>
              </a:lnSpc>
              <a:spcBef>
                <a:spcPts val="1000"/>
              </a:spcBef>
              <a:spcAft>
                <a:spcPts val="0"/>
              </a:spcAft>
              <a:buClr>
                <a:srgbClr val="3F3F3F"/>
              </a:buClr>
              <a:buSzPct val="100000"/>
              <a:buFont typeface="Poppins"/>
              <a:buChar char="○"/>
            </a:pPr>
            <a:r>
              <a:rPr lang="es-419" sz="2800">
                <a:solidFill>
                  <a:srgbClr val="3F3F3F"/>
                </a:solidFill>
                <a:latin typeface="Poppins"/>
                <a:ea typeface="Poppins"/>
                <a:cs typeface="Poppins"/>
                <a:sym typeface="Poppins"/>
              </a:rPr>
              <a:t>Reivindicación</a:t>
            </a:r>
            <a:r>
              <a:rPr lang="es-419" sz="2800">
                <a:solidFill>
                  <a:srgbClr val="3F3F3F"/>
                </a:solidFill>
                <a:latin typeface="Poppins"/>
                <a:ea typeface="Poppins"/>
                <a:cs typeface="Poppins"/>
                <a:sym typeface="Poppins"/>
              </a:rPr>
              <a:t> de nuestra agencia</a:t>
            </a:r>
            <a:endParaRPr sz="2800">
              <a:solidFill>
                <a:srgbClr val="3F3F3F"/>
              </a:solidFill>
              <a:latin typeface="Poppins"/>
              <a:ea typeface="Poppins"/>
              <a:cs typeface="Poppins"/>
              <a:sym typeface="Poppins"/>
            </a:endParaRPr>
          </a:p>
          <a:p>
            <a:pPr indent="-326390" lvl="1" marL="914400" marR="0" rtl="0" algn="l">
              <a:lnSpc>
                <a:spcPct val="90000"/>
              </a:lnSpc>
              <a:spcBef>
                <a:spcPts val="1000"/>
              </a:spcBef>
              <a:spcAft>
                <a:spcPts val="0"/>
              </a:spcAft>
              <a:buClr>
                <a:srgbClr val="3F3F3F"/>
              </a:buClr>
              <a:buSzPct val="100000"/>
              <a:buFont typeface="Poppins"/>
              <a:buChar char="○"/>
            </a:pPr>
            <a:r>
              <a:rPr lang="es-419" sz="2800">
                <a:solidFill>
                  <a:srgbClr val="3F3F3F"/>
                </a:solidFill>
                <a:latin typeface="Poppins"/>
                <a:ea typeface="Poppins"/>
                <a:cs typeface="Poppins"/>
                <a:sym typeface="Poppins"/>
              </a:rPr>
              <a:t>Retoma de control de estas tecnologías.</a:t>
            </a:r>
            <a:endParaRPr sz="2800">
              <a:solidFill>
                <a:srgbClr val="3F3F3F"/>
              </a:solidFill>
              <a:latin typeface="Poppins"/>
              <a:ea typeface="Poppins"/>
              <a:cs typeface="Poppins"/>
              <a:sym typeface="Poppins"/>
            </a:endParaRPr>
          </a:p>
          <a:p>
            <a:pPr indent="-148590" lvl="0" marL="228600" marR="0" rtl="0" algn="l">
              <a:lnSpc>
                <a:spcPct val="90000"/>
              </a:lnSpc>
              <a:spcBef>
                <a:spcPts val="1000"/>
              </a:spcBef>
              <a:spcAft>
                <a:spcPts val="0"/>
              </a:spcAft>
              <a:buClr>
                <a:srgbClr val="3F3F3F"/>
              </a:buClr>
              <a:buSzPct val="100000"/>
              <a:buFont typeface="Poppins"/>
              <a:buChar char="▪"/>
            </a:pPr>
            <a:r>
              <a:rPr lang="es-419" sz="2800">
                <a:solidFill>
                  <a:srgbClr val="3F3F3F"/>
                </a:solidFill>
                <a:latin typeface="Poppins"/>
                <a:ea typeface="Poppins"/>
                <a:cs typeface="Poppins"/>
                <a:sym typeface="Poppins"/>
              </a:rPr>
              <a:t>Reconoce sistemas de </a:t>
            </a:r>
            <a:r>
              <a:rPr lang="es-419" sz="2800">
                <a:solidFill>
                  <a:srgbClr val="3F3F3F"/>
                </a:solidFill>
                <a:latin typeface="Poppins"/>
                <a:ea typeface="Poppins"/>
                <a:cs typeface="Poppins"/>
                <a:sym typeface="Poppins"/>
              </a:rPr>
              <a:t>opresión</a:t>
            </a:r>
            <a:r>
              <a:rPr lang="es-419" sz="2800">
                <a:solidFill>
                  <a:srgbClr val="3F3F3F"/>
                </a:solidFill>
                <a:latin typeface="Poppins"/>
                <a:ea typeface="Poppins"/>
                <a:cs typeface="Poppins"/>
                <a:sym typeface="Poppins"/>
              </a:rPr>
              <a:t> en las TIC y </a:t>
            </a:r>
            <a:r>
              <a:rPr lang="es-419" sz="2800">
                <a:solidFill>
                  <a:srgbClr val="3F3F3F"/>
                </a:solidFill>
                <a:latin typeface="Poppins"/>
                <a:ea typeface="Poppins"/>
                <a:cs typeface="Poppins"/>
                <a:sym typeface="Poppins"/>
              </a:rPr>
              <a:t>configura</a:t>
            </a:r>
            <a:r>
              <a:rPr lang="es-419" sz="2800">
                <a:solidFill>
                  <a:srgbClr val="3F3F3F"/>
                </a:solidFill>
                <a:latin typeface="Poppins"/>
                <a:ea typeface="Poppins"/>
                <a:cs typeface="Poppins"/>
                <a:sym typeface="Poppins"/>
              </a:rPr>
              <a:t> las propuestas de seguridad digital, de acuerdo a las necesidades, y condiciones de acceso a TIC de las personas.</a:t>
            </a:r>
            <a:endParaRPr sz="2800">
              <a:solidFill>
                <a:srgbClr val="3F3F3F"/>
              </a:solidFill>
              <a:latin typeface="Poppins"/>
              <a:ea typeface="Poppins"/>
              <a:cs typeface="Poppins"/>
              <a:sym typeface="Poppins"/>
            </a:endParaRPr>
          </a:p>
        </p:txBody>
      </p:sp>
      <p:pic>
        <p:nvPicPr>
          <p:cNvPr id="216" name="Google Shape;216;gdced3861d1_0_42"/>
          <p:cNvPicPr preferRelativeResize="0"/>
          <p:nvPr/>
        </p:nvPicPr>
        <p:blipFill rotWithShape="1">
          <a:blip r:embed="rId4">
            <a:alphaModFix/>
          </a:blip>
          <a:srcRect b="0" l="0" r="0" t="0"/>
          <a:stretch/>
        </p:blipFill>
        <p:spPr>
          <a:xfrm>
            <a:off x="6309750" y="4793600"/>
            <a:ext cx="2152650" cy="438150"/>
          </a:xfrm>
          <a:prstGeom prst="rect">
            <a:avLst/>
          </a:prstGeom>
          <a:noFill/>
          <a:ln>
            <a:noFill/>
          </a:ln>
        </p:spPr>
      </p:pic>
      <p:pic>
        <p:nvPicPr>
          <p:cNvPr id="217" name="Google Shape;217;gdced3861d1_0_42"/>
          <p:cNvPicPr preferRelativeResize="0"/>
          <p:nvPr/>
        </p:nvPicPr>
        <p:blipFill rotWithShape="1">
          <a:blip r:embed="rId5">
            <a:alphaModFix/>
          </a:blip>
          <a:srcRect b="0" l="0" r="0" t="0"/>
          <a:stretch/>
        </p:blipFill>
        <p:spPr>
          <a:xfrm>
            <a:off x="9496425" y="1975393"/>
            <a:ext cx="2695575" cy="409575"/>
          </a:xfrm>
          <a:prstGeom prst="rect">
            <a:avLst/>
          </a:prstGeom>
          <a:noFill/>
          <a:ln>
            <a:noFill/>
          </a:ln>
        </p:spPr>
      </p:pic>
      <p:sp>
        <p:nvSpPr>
          <p:cNvPr id="218" name="Google Shape;218;gdced3861d1_0_42"/>
          <p:cNvSpPr/>
          <p:nvPr/>
        </p:nvSpPr>
        <p:spPr>
          <a:xfrm>
            <a:off x="6614628" y="2165899"/>
            <a:ext cx="1383600" cy="119100"/>
          </a:xfrm>
          <a:prstGeom prst="rect">
            <a:avLst/>
          </a:prstGeom>
          <a:solidFill>
            <a:srgbClr val="5EAA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9" name="Google Shape;219;gdced3861d1_0_42"/>
          <p:cNvSpPr/>
          <p:nvPr/>
        </p:nvSpPr>
        <p:spPr>
          <a:xfrm>
            <a:off x="10808473" y="5183358"/>
            <a:ext cx="1383600" cy="119100"/>
          </a:xfrm>
          <a:prstGeom prst="rect">
            <a:avLst/>
          </a:prstGeom>
          <a:solidFill>
            <a:srgbClr val="2713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dacd8e1460_0_3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rgbClr val="5EAA8F"/>
              </a:buClr>
              <a:buSzPts val="4400"/>
              <a:buFont typeface="Oswald"/>
              <a:buNone/>
            </a:pPr>
            <a:r>
              <a:rPr lang="es-419">
                <a:solidFill>
                  <a:srgbClr val="5EAA8F"/>
                </a:solidFill>
                <a:latin typeface="Oswald"/>
                <a:ea typeface="Oswald"/>
                <a:cs typeface="Oswald"/>
                <a:sym typeface="Oswald"/>
              </a:rPr>
              <a:t>ALGUNOS CONSEJOS</a:t>
            </a:r>
            <a:r>
              <a:rPr lang="es-419">
                <a:solidFill>
                  <a:srgbClr val="5EAA8F"/>
                </a:solidFill>
                <a:latin typeface="Oswald"/>
                <a:ea typeface="Oswald"/>
                <a:cs typeface="Oswald"/>
                <a:sym typeface="Oswald"/>
              </a:rPr>
              <a:t> </a:t>
            </a:r>
            <a:r>
              <a:rPr lang="es-419">
                <a:solidFill>
                  <a:srgbClr val="271357"/>
                </a:solidFill>
                <a:latin typeface="Oswald"/>
                <a:ea typeface="Oswald"/>
                <a:cs typeface="Oswald"/>
                <a:sym typeface="Oswald"/>
              </a:rPr>
              <a:t>BÁSICOS DE PREVENCIÓN:</a:t>
            </a:r>
            <a:endParaRPr/>
          </a:p>
        </p:txBody>
      </p:sp>
      <p:sp>
        <p:nvSpPr>
          <p:cNvPr id="225" name="Google Shape;225;gdacd8e1460_0_3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36550" lvl="0" marL="457200" rtl="0" algn="just">
              <a:lnSpc>
                <a:spcPct val="115000"/>
              </a:lnSpc>
              <a:spcBef>
                <a:spcPts val="0"/>
              </a:spcBef>
              <a:spcAft>
                <a:spcPts val="0"/>
              </a:spcAft>
              <a:buClr>
                <a:srgbClr val="222222"/>
              </a:buClr>
              <a:buSzPts val="1700"/>
              <a:buFont typeface="Poppins"/>
              <a:buChar char="•"/>
            </a:pPr>
            <a:r>
              <a:rPr lang="es-419" sz="1700">
                <a:solidFill>
                  <a:srgbClr val="222222"/>
                </a:solidFill>
                <a:highlight>
                  <a:srgbClr val="FFFFFF"/>
                </a:highlight>
                <a:latin typeface="Poppins"/>
                <a:ea typeface="Poppins"/>
                <a:cs typeface="Poppins"/>
                <a:sym typeface="Poppins"/>
              </a:rPr>
              <a:t>Solo ingresar a páginas que tienen un protocolo de seguridad (HTTPS) que cifra la información. Lo que se busca es evitar conectarse a páginas que solo tienen http ya que no cuentan con la protección necesaria.  </a:t>
            </a:r>
            <a:endParaRPr sz="1700">
              <a:solidFill>
                <a:srgbClr val="222222"/>
              </a:solidFill>
              <a:highlight>
                <a:srgbClr val="FFFFFF"/>
              </a:highlight>
              <a:latin typeface="Poppins"/>
              <a:ea typeface="Poppins"/>
              <a:cs typeface="Poppins"/>
              <a:sym typeface="Poppins"/>
            </a:endParaRPr>
          </a:p>
          <a:p>
            <a:pPr indent="-336550" lvl="0" marL="457200" rtl="0" algn="just">
              <a:lnSpc>
                <a:spcPct val="115000"/>
              </a:lnSpc>
              <a:spcBef>
                <a:spcPts val="0"/>
              </a:spcBef>
              <a:spcAft>
                <a:spcPts val="0"/>
              </a:spcAft>
              <a:buClr>
                <a:srgbClr val="222222"/>
              </a:buClr>
              <a:buSzPts val="1700"/>
              <a:buFont typeface="Poppins"/>
              <a:buChar char="•"/>
            </a:pPr>
            <a:r>
              <a:rPr lang="es-419" sz="1700">
                <a:solidFill>
                  <a:srgbClr val="222222"/>
                </a:solidFill>
                <a:highlight>
                  <a:srgbClr val="FFFFFF"/>
                </a:highlight>
                <a:latin typeface="Poppins"/>
                <a:ea typeface="Poppins"/>
                <a:cs typeface="Poppins"/>
                <a:sym typeface="Poppins"/>
              </a:rPr>
              <a:t>Tener contraseñas seguras, que contengan mayúsculas, minúsculas, símbolos y números. Con preferencia tienen 8 caracteres y son cambiadas cada 6 meses.</a:t>
            </a:r>
            <a:endParaRPr sz="1700">
              <a:solidFill>
                <a:srgbClr val="222222"/>
              </a:solidFill>
              <a:highlight>
                <a:srgbClr val="FFFFFF"/>
              </a:highlight>
              <a:latin typeface="Poppins"/>
              <a:ea typeface="Poppins"/>
              <a:cs typeface="Poppins"/>
              <a:sym typeface="Poppins"/>
            </a:endParaRPr>
          </a:p>
          <a:p>
            <a:pPr indent="-336550" lvl="0" marL="457200" rtl="0" algn="just">
              <a:lnSpc>
                <a:spcPct val="115000"/>
              </a:lnSpc>
              <a:spcBef>
                <a:spcPts val="0"/>
              </a:spcBef>
              <a:spcAft>
                <a:spcPts val="0"/>
              </a:spcAft>
              <a:buClr>
                <a:srgbClr val="222222"/>
              </a:buClr>
              <a:buSzPts val="1700"/>
              <a:buFont typeface="Poppins"/>
              <a:buChar char="•"/>
            </a:pPr>
            <a:r>
              <a:rPr lang="es-419" sz="1700">
                <a:solidFill>
                  <a:srgbClr val="222222"/>
                </a:solidFill>
                <a:highlight>
                  <a:srgbClr val="FFFFFF"/>
                </a:highlight>
                <a:latin typeface="Poppins"/>
                <a:ea typeface="Poppins"/>
                <a:cs typeface="Poppins"/>
                <a:sym typeface="Poppins"/>
              </a:rPr>
              <a:t>Generar respaldos de nuestra información y guardarlas en un lugar seguro (USB, DVD, disco duro u otro que tenga disponible.). Se recomienda hacer una limpieza cada 3 meses de archivos (fotos, videos, documentos, apps, etc.) de los dispositivos que se tienen, es decir eliminar los archivos o aplicaciones que no son de utilidad.</a:t>
            </a:r>
            <a:endParaRPr sz="1700">
              <a:solidFill>
                <a:srgbClr val="222222"/>
              </a:solidFill>
              <a:highlight>
                <a:srgbClr val="FFFFFF"/>
              </a:highlight>
              <a:latin typeface="Poppins"/>
              <a:ea typeface="Poppins"/>
              <a:cs typeface="Poppins"/>
              <a:sym typeface="Poppins"/>
            </a:endParaRPr>
          </a:p>
          <a:p>
            <a:pPr indent="-336550" lvl="0" marL="457200" rtl="0" algn="just">
              <a:lnSpc>
                <a:spcPct val="115000"/>
              </a:lnSpc>
              <a:spcBef>
                <a:spcPts val="0"/>
              </a:spcBef>
              <a:spcAft>
                <a:spcPts val="0"/>
              </a:spcAft>
              <a:buClr>
                <a:srgbClr val="222222"/>
              </a:buClr>
              <a:buSzPts val="1700"/>
              <a:buFont typeface="Poppins"/>
              <a:buChar char="•"/>
            </a:pPr>
            <a:r>
              <a:rPr lang="es-419" sz="1700">
                <a:solidFill>
                  <a:srgbClr val="222222"/>
                </a:solidFill>
                <a:highlight>
                  <a:srgbClr val="FFFFFF"/>
                </a:highlight>
                <a:latin typeface="Poppins"/>
                <a:ea typeface="Poppins"/>
                <a:cs typeface="Poppins"/>
                <a:sym typeface="Poppins"/>
              </a:rPr>
              <a:t>Evitar ingresar a enlaces desconocidos.</a:t>
            </a:r>
            <a:endParaRPr sz="1700">
              <a:solidFill>
                <a:srgbClr val="222222"/>
              </a:solidFill>
              <a:highlight>
                <a:srgbClr val="FFFFFF"/>
              </a:highlight>
              <a:latin typeface="Poppins"/>
              <a:ea typeface="Poppins"/>
              <a:cs typeface="Poppins"/>
              <a:sym typeface="Poppins"/>
            </a:endParaRPr>
          </a:p>
          <a:p>
            <a:pPr indent="-336550" lvl="0" marL="457200" rtl="0" algn="just">
              <a:lnSpc>
                <a:spcPct val="115000"/>
              </a:lnSpc>
              <a:spcBef>
                <a:spcPts val="0"/>
              </a:spcBef>
              <a:spcAft>
                <a:spcPts val="0"/>
              </a:spcAft>
              <a:buClr>
                <a:srgbClr val="222222"/>
              </a:buClr>
              <a:buSzPts val="1700"/>
              <a:buFont typeface="Poppins"/>
              <a:buChar char="•"/>
            </a:pPr>
            <a:r>
              <a:rPr lang="es-419" sz="1700">
                <a:solidFill>
                  <a:srgbClr val="222222"/>
                </a:solidFill>
                <a:highlight>
                  <a:srgbClr val="FFFFFF"/>
                </a:highlight>
                <a:latin typeface="Poppins"/>
                <a:ea typeface="Poppins"/>
                <a:cs typeface="Poppins"/>
                <a:sym typeface="Poppins"/>
              </a:rPr>
              <a:t>Cuidar nuestra información personal al llenar formularios o ingresar nuestros datos en plataformas desconocidas.</a:t>
            </a:r>
            <a:endParaRPr sz="1700">
              <a:solidFill>
                <a:srgbClr val="222222"/>
              </a:solidFill>
              <a:highlight>
                <a:srgbClr val="FFFFFF"/>
              </a:highlight>
              <a:latin typeface="Poppins"/>
              <a:ea typeface="Poppins"/>
              <a:cs typeface="Poppins"/>
              <a:sym typeface="Poppins"/>
            </a:endParaRPr>
          </a:p>
          <a:p>
            <a:pPr indent="-336550" lvl="0" marL="457200" rtl="0" algn="just">
              <a:lnSpc>
                <a:spcPct val="115000"/>
              </a:lnSpc>
              <a:spcBef>
                <a:spcPts val="0"/>
              </a:spcBef>
              <a:spcAft>
                <a:spcPts val="0"/>
              </a:spcAft>
              <a:buClr>
                <a:srgbClr val="222222"/>
              </a:buClr>
              <a:buSzPts val="1700"/>
              <a:buFont typeface="Poppins"/>
              <a:buChar char="•"/>
            </a:pPr>
            <a:r>
              <a:rPr lang="es-419" sz="1700">
                <a:solidFill>
                  <a:srgbClr val="222222"/>
                </a:solidFill>
                <a:highlight>
                  <a:srgbClr val="FFFFFF"/>
                </a:highlight>
                <a:latin typeface="Poppins"/>
                <a:ea typeface="Poppins"/>
                <a:cs typeface="Poppins"/>
                <a:sym typeface="Poppins"/>
              </a:rPr>
              <a:t>Evitar agregar a perfiles desconocidos en redes sociales.</a:t>
            </a:r>
            <a:endParaRPr sz="3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dacd8e1460_0_3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419">
                <a:solidFill>
                  <a:srgbClr val="5EAA8F"/>
                </a:solidFill>
                <a:latin typeface="Oswald"/>
                <a:ea typeface="Oswald"/>
                <a:cs typeface="Oswald"/>
                <a:sym typeface="Oswald"/>
              </a:rPr>
              <a:t>DEFENSA REACTIVA</a:t>
            </a:r>
            <a:r>
              <a:rPr lang="es-419">
                <a:solidFill>
                  <a:srgbClr val="5EAA8F"/>
                </a:solidFill>
                <a:latin typeface="Oswald"/>
                <a:ea typeface="Oswald"/>
                <a:cs typeface="Oswald"/>
                <a:sym typeface="Oswald"/>
              </a:rPr>
              <a:t> </a:t>
            </a:r>
            <a:r>
              <a:rPr lang="es-419">
                <a:solidFill>
                  <a:srgbClr val="271357"/>
                </a:solidFill>
                <a:latin typeface="Oswald"/>
                <a:ea typeface="Oswald"/>
                <a:cs typeface="Oswald"/>
                <a:sym typeface="Oswald"/>
              </a:rPr>
              <a:t>DE SEGURIDAD DIGITAL</a:t>
            </a:r>
            <a:r>
              <a:rPr lang="es-419">
                <a:solidFill>
                  <a:srgbClr val="271357"/>
                </a:solidFill>
                <a:latin typeface="Oswald"/>
                <a:ea typeface="Oswald"/>
                <a:cs typeface="Oswald"/>
                <a:sym typeface="Oswald"/>
              </a:rPr>
              <a:t>:</a:t>
            </a:r>
            <a:endParaRPr/>
          </a:p>
        </p:txBody>
      </p:sp>
      <p:sp>
        <p:nvSpPr>
          <p:cNvPr id="231" name="Google Shape;231;gdacd8e1460_0_36"/>
          <p:cNvSpPr txBox="1"/>
          <p:nvPr>
            <p:ph idx="1" type="body"/>
          </p:nvPr>
        </p:nvSpPr>
        <p:spPr>
          <a:xfrm>
            <a:off x="838200" y="1825625"/>
            <a:ext cx="5342400" cy="43512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s-419" sz="1200">
                <a:solidFill>
                  <a:srgbClr val="222222"/>
                </a:solidFill>
                <a:latin typeface="Poppins"/>
                <a:ea typeface="Poppins"/>
                <a:cs typeface="Poppins"/>
                <a:sym typeface="Poppins"/>
              </a:rPr>
              <a:t>Son acciones que tomamos para recobrar control sobre nuestra información personal o reportar contenido que nos violenta en línea. Las plataformas que normalmente usamos, tienen procedimientos y formularios que permiten la denuncia de contenido, perfiles o grupos que violan sus normas comunitarias. Las denuncias son analizadas por las empresas para decidir si se quita el contenido, si se da una sanción a la persona agresora o se elimina el perfil, contenido o grupo.</a:t>
            </a:r>
            <a:endParaRPr sz="1200">
              <a:solidFill>
                <a:srgbClr val="222222"/>
              </a:solidFill>
              <a:latin typeface="Poppins"/>
              <a:ea typeface="Poppins"/>
              <a:cs typeface="Poppins"/>
              <a:sym typeface="Poppins"/>
            </a:endParaRPr>
          </a:p>
          <a:p>
            <a:pPr indent="0" lvl="0" marL="0" rtl="0" algn="l">
              <a:lnSpc>
                <a:spcPct val="115000"/>
              </a:lnSpc>
              <a:spcBef>
                <a:spcPts val="0"/>
              </a:spcBef>
              <a:spcAft>
                <a:spcPts val="0"/>
              </a:spcAft>
              <a:buNone/>
            </a:pPr>
            <a:r>
              <a:t/>
            </a:r>
            <a:endParaRPr sz="1200">
              <a:solidFill>
                <a:srgbClr val="222222"/>
              </a:solidFill>
              <a:latin typeface="Poppins"/>
              <a:ea typeface="Poppins"/>
              <a:cs typeface="Poppins"/>
              <a:sym typeface="Poppins"/>
            </a:endParaRPr>
          </a:p>
          <a:p>
            <a:pPr indent="0" lvl="0" marL="0" rtl="0" algn="l">
              <a:lnSpc>
                <a:spcPct val="115000"/>
              </a:lnSpc>
              <a:spcBef>
                <a:spcPts val="0"/>
              </a:spcBef>
              <a:spcAft>
                <a:spcPts val="0"/>
              </a:spcAft>
              <a:buNone/>
            </a:pPr>
            <a:r>
              <a:rPr lang="es-419" sz="1200">
                <a:solidFill>
                  <a:srgbClr val="222222"/>
                </a:solidFill>
                <a:latin typeface="Poppins"/>
                <a:ea typeface="Poppins"/>
                <a:cs typeface="Poppins"/>
                <a:sym typeface="Poppins"/>
              </a:rPr>
              <a:t>Se puede realizar una denuncia formal con instancias gubernamentales que atienden casos de violencia contra la mujer. Hay países en América del Sur que no cuentan con normativa que permite la sanción penal de agresores que perpetúan crímenes en línea como la suplantación de identidad, ciberacoso, amenazas en línea, grooming, ingreso a cuentas sin consentimiento y publicación de imágenes íntimas sin consentimiento. Sin embargo, se considera que tomar la vía política y pensar que detrás de lo jurídico y lo político hay amarres, arreglos y alianzas que no le favorecen a las mujeres es complejo.</a:t>
            </a:r>
            <a:endParaRPr sz="1900">
              <a:solidFill>
                <a:srgbClr val="222222"/>
              </a:solidFill>
              <a:latin typeface="Poppins"/>
              <a:ea typeface="Poppins"/>
              <a:cs typeface="Poppins"/>
              <a:sym typeface="Poppins"/>
            </a:endParaRPr>
          </a:p>
        </p:txBody>
      </p:sp>
      <p:pic>
        <p:nvPicPr>
          <p:cNvPr id="232" name="Google Shape;232;gdacd8e1460_0_36"/>
          <p:cNvPicPr preferRelativeResize="0"/>
          <p:nvPr/>
        </p:nvPicPr>
        <p:blipFill>
          <a:blip r:embed="rId3">
            <a:alphaModFix/>
          </a:blip>
          <a:stretch>
            <a:fillRect/>
          </a:stretch>
        </p:blipFill>
        <p:spPr>
          <a:xfrm>
            <a:off x="6925675" y="1825625"/>
            <a:ext cx="4334749" cy="3924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dacd8e1460_0_4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419">
                <a:solidFill>
                  <a:srgbClr val="5EAA8F"/>
                </a:solidFill>
                <a:latin typeface="Oswald"/>
                <a:ea typeface="Oswald"/>
                <a:cs typeface="Oswald"/>
                <a:sym typeface="Oswald"/>
              </a:rPr>
              <a:t>¿CÓMO ACOMPAÑAR </a:t>
            </a:r>
            <a:r>
              <a:rPr lang="es-419">
                <a:solidFill>
                  <a:srgbClr val="271357"/>
                </a:solidFill>
                <a:latin typeface="Oswald"/>
                <a:ea typeface="Oswald"/>
                <a:cs typeface="Oswald"/>
                <a:sym typeface="Oswald"/>
              </a:rPr>
              <a:t>a una víctima de violencia digital?</a:t>
            </a:r>
            <a:r>
              <a:rPr lang="es-419">
                <a:solidFill>
                  <a:srgbClr val="271357"/>
                </a:solidFill>
                <a:latin typeface="Oswald"/>
                <a:ea typeface="Oswald"/>
                <a:cs typeface="Oswald"/>
                <a:sym typeface="Oswald"/>
              </a:rPr>
              <a:t>:</a:t>
            </a:r>
            <a:endParaRPr>
              <a:solidFill>
                <a:srgbClr val="271357"/>
              </a:solidFill>
            </a:endParaRPr>
          </a:p>
        </p:txBody>
      </p:sp>
      <p:sp>
        <p:nvSpPr>
          <p:cNvPr id="238" name="Google Shape;238;gdacd8e1460_0_41"/>
          <p:cNvSpPr txBox="1"/>
          <p:nvPr>
            <p:ph idx="1" type="body"/>
          </p:nvPr>
        </p:nvSpPr>
        <p:spPr>
          <a:xfrm>
            <a:off x="838200" y="1825625"/>
            <a:ext cx="5342400" cy="4351200"/>
          </a:xfrm>
          <a:prstGeom prst="rect">
            <a:avLst/>
          </a:prstGeom>
        </p:spPr>
        <p:txBody>
          <a:bodyPr anchorCtr="0" anchor="t" bIns="45700" lIns="91425" spcFirstLastPara="1" rIns="91425" wrap="square" tIns="45700">
            <a:normAutofit fontScale="77500" lnSpcReduction="20000"/>
          </a:bodyPr>
          <a:lstStyle/>
          <a:p>
            <a:pPr indent="0" lvl="0" marL="0" rtl="0" algn="l">
              <a:lnSpc>
                <a:spcPct val="115000"/>
              </a:lnSpc>
              <a:spcBef>
                <a:spcPts val="0"/>
              </a:spcBef>
              <a:spcAft>
                <a:spcPts val="0"/>
              </a:spcAft>
              <a:buNone/>
            </a:pPr>
            <a:r>
              <a:rPr lang="es-419" sz="1825">
                <a:solidFill>
                  <a:srgbClr val="222222"/>
                </a:solidFill>
                <a:highlight>
                  <a:srgbClr val="FFFFFF"/>
                </a:highlight>
                <a:latin typeface="Poppins"/>
                <a:ea typeface="Poppins"/>
                <a:cs typeface="Poppins"/>
                <a:sym typeface="Poppins"/>
              </a:rPr>
              <a:t>En caso de conocer a una persona que está pasando por una situación violenta en Internet se puede acompañarla con la escucha activa, respetando lo que la persona nos cuenta y los sentimientos que tiene en ese momento. </a:t>
            </a:r>
            <a:endParaRPr sz="1825">
              <a:solidFill>
                <a:srgbClr val="222222"/>
              </a:solidFill>
              <a:highlight>
                <a:srgbClr val="FFFFFF"/>
              </a:highlight>
              <a:latin typeface="Poppins"/>
              <a:ea typeface="Poppins"/>
              <a:cs typeface="Poppins"/>
              <a:sym typeface="Poppins"/>
            </a:endParaRPr>
          </a:p>
          <a:p>
            <a:pPr indent="0" lvl="0" marL="0" rtl="0" algn="l">
              <a:lnSpc>
                <a:spcPct val="115000"/>
              </a:lnSpc>
              <a:spcBef>
                <a:spcPts val="0"/>
              </a:spcBef>
              <a:spcAft>
                <a:spcPts val="0"/>
              </a:spcAft>
              <a:buNone/>
            </a:pPr>
            <a:r>
              <a:t/>
            </a:r>
            <a:endParaRPr sz="1825">
              <a:solidFill>
                <a:srgbClr val="222222"/>
              </a:solidFill>
              <a:highlight>
                <a:srgbClr val="FFFFFF"/>
              </a:highlight>
              <a:latin typeface="Poppins"/>
              <a:ea typeface="Poppins"/>
              <a:cs typeface="Poppins"/>
              <a:sym typeface="Poppins"/>
            </a:endParaRPr>
          </a:p>
          <a:p>
            <a:pPr indent="0" lvl="0" marL="0" rtl="0" algn="l">
              <a:lnSpc>
                <a:spcPct val="115000"/>
              </a:lnSpc>
              <a:spcBef>
                <a:spcPts val="0"/>
              </a:spcBef>
              <a:spcAft>
                <a:spcPts val="0"/>
              </a:spcAft>
              <a:buNone/>
            </a:pPr>
            <a:r>
              <a:rPr lang="es-419" sz="1825">
                <a:solidFill>
                  <a:srgbClr val="222222"/>
                </a:solidFill>
                <a:highlight>
                  <a:srgbClr val="FFFFFF"/>
                </a:highlight>
                <a:latin typeface="Poppins"/>
                <a:ea typeface="Poppins"/>
                <a:cs typeface="Poppins"/>
                <a:sym typeface="Poppins"/>
              </a:rPr>
              <a:t>Esto se complementa con la habilidad de ponernos en el lugar de la persona para entender que se encuentra frente a verdaderos peligros físicos y psicológicos. </a:t>
            </a:r>
            <a:endParaRPr sz="1825">
              <a:solidFill>
                <a:srgbClr val="222222"/>
              </a:solidFill>
              <a:highlight>
                <a:srgbClr val="FFFFFF"/>
              </a:highlight>
              <a:latin typeface="Poppins"/>
              <a:ea typeface="Poppins"/>
              <a:cs typeface="Poppins"/>
              <a:sym typeface="Poppins"/>
            </a:endParaRPr>
          </a:p>
          <a:p>
            <a:pPr indent="0" lvl="0" marL="0" rtl="0" algn="l">
              <a:lnSpc>
                <a:spcPct val="115000"/>
              </a:lnSpc>
              <a:spcBef>
                <a:spcPts val="0"/>
              </a:spcBef>
              <a:spcAft>
                <a:spcPts val="0"/>
              </a:spcAft>
              <a:buNone/>
            </a:pPr>
            <a:r>
              <a:t/>
            </a:r>
            <a:endParaRPr sz="1825">
              <a:solidFill>
                <a:srgbClr val="222222"/>
              </a:solidFill>
              <a:highlight>
                <a:srgbClr val="FFFFFF"/>
              </a:highlight>
              <a:latin typeface="Poppins"/>
              <a:ea typeface="Poppins"/>
              <a:cs typeface="Poppins"/>
              <a:sym typeface="Poppins"/>
            </a:endParaRPr>
          </a:p>
          <a:p>
            <a:pPr indent="0" lvl="0" marL="0" rtl="0" algn="l">
              <a:lnSpc>
                <a:spcPct val="115000"/>
              </a:lnSpc>
              <a:spcBef>
                <a:spcPts val="0"/>
              </a:spcBef>
              <a:spcAft>
                <a:spcPts val="0"/>
              </a:spcAft>
              <a:buClr>
                <a:schemeClr val="dk1"/>
              </a:buClr>
              <a:buSzPct val="60248"/>
              <a:buFont typeface="Arial"/>
              <a:buNone/>
            </a:pPr>
            <a:r>
              <a:rPr lang="es-419" sz="1825">
                <a:solidFill>
                  <a:srgbClr val="222222"/>
                </a:solidFill>
                <a:highlight>
                  <a:srgbClr val="FFFFFF"/>
                </a:highlight>
                <a:latin typeface="Poppins"/>
                <a:ea typeface="Poppins"/>
                <a:cs typeface="Poppins"/>
                <a:sym typeface="Poppins"/>
              </a:rPr>
              <a:t>La falta de empatía puede generar una actitud negativa al responsabilizar a la persona que se quiere acompañar re victimizándola y no así a las personas que le agreden, quienes son las únicas culpables. Estas estrategias son conocidas como los PAP (Primero auxilios psicológicos) que tienen como objetivo acompañar a personas a procesar su crisis, a encontrar sentido y a cultivar su resiliencia.</a:t>
            </a:r>
            <a:endParaRPr sz="1825">
              <a:solidFill>
                <a:srgbClr val="222222"/>
              </a:solidFill>
              <a:highlight>
                <a:srgbClr val="FFFFFF"/>
              </a:highlight>
              <a:latin typeface="Poppins"/>
              <a:ea typeface="Poppins"/>
              <a:cs typeface="Poppins"/>
              <a:sym typeface="Poppins"/>
            </a:endParaRPr>
          </a:p>
          <a:p>
            <a:pPr indent="0" lvl="0" marL="0" rtl="0" algn="just">
              <a:lnSpc>
                <a:spcPct val="115000"/>
              </a:lnSpc>
              <a:spcBef>
                <a:spcPts val="0"/>
              </a:spcBef>
              <a:spcAft>
                <a:spcPts val="0"/>
              </a:spcAft>
              <a:buNone/>
            </a:pPr>
            <a:r>
              <a:t/>
            </a:r>
            <a:endParaRPr sz="1000">
              <a:solidFill>
                <a:srgbClr val="222222"/>
              </a:solidFill>
              <a:highlight>
                <a:srgbClr val="FFFFFF"/>
              </a:highlight>
              <a:latin typeface="Poppins"/>
              <a:ea typeface="Poppins"/>
              <a:cs typeface="Poppins"/>
              <a:sym typeface="Poppins"/>
            </a:endParaRPr>
          </a:p>
          <a:p>
            <a:pPr indent="0" lvl="0" marL="0" rtl="0" algn="just">
              <a:lnSpc>
                <a:spcPct val="115000"/>
              </a:lnSpc>
              <a:spcBef>
                <a:spcPts val="0"/>
              </a:spcBef>
              <a:spcAft>
                <a:spcPts val="0"/>
              </a:spcAft>
              <a:buNone/>
            </a:pPr>
            <a:r>
              <a:t/>
            </a:r>
            <a:endParaRPr sz="1000">
              <a:solidFill>
                <a:srgbClr val="222222"/>
              </a:solidFill>
              <a:highlight>
                <a:srgbClr val="FFFFFF"/>
              </a:highlight>
              <a:latin typeface="Poppins"/>
              <a:ea typeface="Poppins"/>
              <a:cs typeface="Poppins"/>
              <a:sym typeface="Poppins"/>
            </a:endParaRPr>
          </a:p>
          <a:p>
            <a:pPr indent="0" lvl="0" marL="0" rtl="0" algn="just">
              <a:lnSpc>
                <a:spcPct val="115000"/>
              </a:lnSpc>
              <a:spcBef>
                <a:spcPts val="0"/>
              </a:spcBef>
              <a:spcAft>
                <a:spcPts val="0"/>
              </a:spcAft>
              <a:buNone/>
            </a:pPr>
            <a:r>
              <a:t/>
            </a:r>
            <a:endParaRPr sz="1700">
              <a:solidFill>
                <a:srgbClr val="222222"/>
              </a:solidFill>
              <a:highlight>
                <a:srgbClr val="FFFFFF"/>
              </a:highlight>
              <a:latin typeface="Poppins"/>
              <a:ea typeface="Poppins"/>
              <a:cs typeface="Poppins"/>
              <a:sym typeface="Poppins"/>
            </a:endParaRPr>
          </a:p>
        </p:txBody>
      </p:sp>
      <p:pic>
        <p:nvPicPr>
          <p:cNvPr id="239" name="Google Shape;239;gdacd8e1460_0_41"/>
          <p:cNvPicPr preferRelativeResize="0"/>
          <p:nvPr/>
        </p:nvPicPr>
        <p:blipFill>
          <a:blip r:embed="rId3">
            <a:alphaModFix/>
          </a:blip>
          <a:stretch>
            <a:fillRect/>
          </a:stretch>
        </p:blipFill>
        <p:spPr>
          <a:xfrm>
            <a:off x="6910525" y="1462225"/>
            <a:ext cx="4443276" cy="44432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dacd8e1460_0_4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419">
                <a:solidFill>
                  <a:srgbClr val="5EAA8F"/>
                </a:solidFill>
                <a:latin typeface="Oswald"/>
                <a:ea typeface="Oswald"/>
                <a:cs typeface="Oswald"/>
                <a:sym typeface="Oswald"/>
              </a:rPr>
              <a:t>Organizaciones que </a:t>
            </a:r>
            <a:r>
              <a:rPr lang="es-419">
                <a:solidFill>
                  <a:srgbClr val="271357"/>
                </a:solidFill>
                <a:latin typeface="Oswald"/>
                <a:ea typeface="Oswald"/>
                <a:cs typeface="Oswald"/>
                <a:sym typeface="Oswald"/>
              </a:rPr>
              <a:t>te pueden ayudar</a:t>
            </a:r>
            <a:r>
              <a:rPr lang="es-419">
                <a:solidFill>
                  <a:srgbClr val="271357"/>
                </a:solidFill>
                <a:latin typeface="Oswald"/>
                <a:ea typeface="Oswald"/>
                <a:cs typeface="Oswald"/>
                <a:sym typeface="Oswald"/>
              </a:rPr>
              <a:t>:</a:t>
            </a:r>
            <a:endParaRPr>
              <a:solidFill>
                <a:srgbClr val="271357"/>
              </a:solidFill>
            </a:endParaRPr>
          </a:p>
        </p:txBody>
      </p:sp>
      <p:sp>
        <p:nvSpPr>
          <p:cNvPr id="245" name="Google Shape;245;gdacd8e1460_0_48"/>
          <p:cNvSpPr txBox="1"/>
          <p:nvPr>
            <p:ph idx="1" type="body"/>
          </p:nvPr>
        </p:nvSpPr>
        <p:spPr>
          <a:xfrm>
            <a:off x="838200" y="1825625"/>
            <a:ext cx="5342400" cy="4351200"/>
          </a:xfrm>
          <a:prstGeom prst="rect">
            <a:avLst/>
          </a:prstGeom>
        </p:spPr>
        <p:txBody>
          <a:bodyPr anchorCtr="0" anchor="t" bIns="45700" lIns="91425" spcFirstLastPara="1" rIns="91425" wrap="square" tIns="45700">
            <a:normAutofit fontScale="47500" lnSpcReduction="10000"/>
          </a:bodyPr>
          <a:lstStyle/>
          <a:p>
            <a:pPr indent="-326628" lvl="0" marL="457200" rtl="0" algn="just">
              <a:lnSpc>
                <a:spcPct val="115000"/>
              </a:lnSpc>
              <a:spcBef>
                <a:spcPts val="0"/>
              </a:spcBef>
              <a:spcAft>
                <a:spcPts val="0"/>
              </a:spcAft>
              <a:buSzPct val="100000"/>
              <a:buFont typeface="Poppins"/>
              <a:buChar char="•"/>
            </a:pPr>
            <a:r>
              <a:rPr lang="es-419" sz="3250">
                <a:solidFill>
                  <a:srgbClr val="222222"/>
                </a:solidFill>
                <a:highlight>
                  <a:srgbClr val="FFFFFF"/>
                </a:highlight>
                <a:latin typeface="Poppins"/>
                <a:ea typeface="Poppins"/>
                <a:cs typeface="Poppins"/>
                <a:sym typeface="Poppins"/>
              </a:rPr>
              <a:t>Chile, Proyecto Aurora de ONG Amaranta:</a:t>
            </a:r>
            <a:r>
              <a:rPr lang="es-419" sz="3250">
                <a:solidFill>
                  <a:srgbClr val="222222"/>
                </a:solidFill>
                <a:highlight>
                  <a:srgbClr val="FFFFFF"/>
                </a:highlight>
                <a:uFill>
                  <a:noFill/>
                </a:uFill>
                <a:latin typeface="Poppins"/>
                <a:ea typeface="Poppins"/>
                <a:cs typeface="Poppins"/>
                <a:sym typeface="Poppins"/>
                <a:hlinkClick r:id="rId3">
                  <a:extLst>
                    <a:ext uri="{A12FA001-AC4F-418D-AE19-62706E023703}">
                      <ahyp:hlinkClr val="tx"/>
                    </a:ext>
                  </a:extLst>
                </a:hlinkClick>
              </a:rPr>
              <a:t> </a:t>
            </a:r>
            <a:r>
              <a:rPr lang="es-419" sz="3250" u="sng">
                <a:solidFill>
                  <a:srgbClr val="1155CC"/>
                </a:solidFill>
                <a:highlight>
                  <a:srgbClr val="FFFFFF"/>
                </a:highlight>
                <a:latin typeface="Poppins"/>
                <a:ea typeface="Poppins"/>
                <a:cs typeface="Poppins"/>
                <a:sym typeface="Poppins"/>
                <a:hlinkClick r:id="rId4">
                  <a:extLst>
                    <a:ext uri="{A12FA001-AC4F-418D-AE19-62706E023703}">
                      <ahyp:hlinkClr val="tx"/>
                    </a:ext>
                  </a:extLst>
                </a:hlinkClick>
              </a:rPr>
              <a:t>https://amarantas.org/</a:t>
            </a:r>
            <a:endParaRPr sz="3250" u="sng">
              <a:solidFill>
                <a:srgbClr val="1155CC"/>
              </a:solidFill>
              <a:highlight>
                <a:srgbClr val="FFFFFF"/>
              </a:highlight>
              <a:latin typeface="Poppins"/>
              <a:ea typeface="Poppins"/>
              <a:cs typeface="Poppins"/>
              <a:sym typeface="Poppins"/>
            </a:endParaRPr>
          </a:p>
          <a:p>
            <a:pPr indent="-326628" lvl="0" marL="457200" rtl="0" algn="just">
              <a:lnSpc>
                <a:spcPct val="115000"/>
              </a:lnSpc>
              <a:spcBef>
                <a:spcPts val="0"/>
              </a:spcBef>
              <a:spcAft>
                <a:spcPts val="0"/>
              </a:spcAft>
              <a:buClr>
                <a:srgbClr val="222222"/>
              </a:buClr>
              <a:buSzPct val="100000"/>
              <a:buFont typeface="Poppins"/>
              <a:buChar char="•"/>
            </a:pPr>
            <a:r>
              <a:rPr lang="es-419" sz="3250">
                <a:solidFill>
                  <a:srgbClr val="222222"/>
                </a:solidFill>
                <a:highlight>
                  <a:srgbClr val="FFFFFF"/>
                </a:highlight>
                <a:latin typeface="Poppins"/>
                <a:ea typeface="Poppins"/>
                <a:cs typeface="Poppins"/>
                <a:sym typeface="Poppins"/>
              </a:rPr>
              <a:t>Chile, Acoso Online: acoso.online </a:t>
            </a:r>
            <a:endParaRPr sz="3250">
              <a:solidFill>
                <a:srgbClr val="222222"/>
              </a:solidFill>
              <a:highlight>
                <a:srgbClr val="FFFFFF"/>
              </a:highlight>
              <a:latin typeface="Poppins"/>
              <a:ea typeface="Poppins"/>
              <a:cs typeface="Poppins"/>
              <a:sym typeface="Poppins"/>
            </a:endParaRPr>
          </a:p>
          <a:p>
            <a:pPr indent="-326628" lvl="0" marL="457200" rtl="0" algn="just">
              <a:lnSpc>
                <a:spcPct val="115000"/>
              </a:lnSpc>
              <a:spcBef>
                <a:spcPts val="0"/>
              </a:spcBef>
              <a:spcAft>
                <a:spcPts val="0"/>
              </a:spcAft>
              <a:buSzPct val="100000"/>
              <a:buFont typeface="Poppins"/>
              <a:buChar char="•"/>
            </a:pPr>
            <a:r>
              <a:rPr lang="es-419" sz="3250">
                <a:solidFill>
                  <a:srgbClr val="222222"/>
                </a:solidFill>
                <a:highlight>
                  <a:srgbClr val="FFFFFF"/>
                </a:highlight>
                <a:latin typeface="Poppins"/>
                <a:ea typeface="Poppins"/>
                <a:cs typeface="Poppins"/>
                <a:sym typeface="Poppins"/>
              </a:rPr>
              <a:t>Dominemos las TIC de Association for Progressive Communications (APC):</a:t>
            </a:r>
            <a:r>
              <a:rPr lang="es-419" sz="3250">
                <a:solidFill>
                  <a:srgbClr val="222222"/>
                </a:solidFill>
                <a:highlight>
                  <a:srgbClr val="FFFFFF"/>
                </a:highlight>
                <a:uFill>
                  <a:noFill/>
                </a:uFill>
                <a:latin typeface="Poppins"/>
                <a:ea typeface="Poppins"/>
                <a:cs typeface="Poppins"/>
                <a:sym typeface="Poppins"/>
                <a:hlinkClick r:id="rId5">
                  <a:extLst>
                    <a:ext uri="{A12FA001-AC4F-418D-AE19-62706E023703}">
                      <ahyp:hlinkClr val="tx"/>
                    </a:ext>
                  </a:extLst>
                </a:hlinkClick>
              </a:rPr>
              <a:t> </a:t>
            </a:r>
            <a:r>
              <a:rPr lang="es-419" sz="3250" u="sng">
                <a:solidFill>
                  <a:srgbClr val="1155CC"/>
                </a:solidFill>
                <a:highlight>
                  <a:srgbClr val="FFFFFF"/>
                </a:highlight>
                <a:latin typeface="Poppins"/>
                <a:ea typeface="Poppins"/>
                <a:cs typeface="Poppins"/>
                <a:sym typeface="Poppins"/>
                <a:hlinkClick r:id="rId6">
                  <a:extLst>
                    <a:ext uri="{A12FA001-AC4F-418D-AE19-62706E023703}">
                      <ahyp:hlinkClr val="tx"/>
                    </a:ext>
                  </a:extLst>
                </a:hlinkClick>
              </a:rPr>
              <a:t>https://www.takebackthetech.net/</a:t>
            </a:r>
            <a:endParaRPr sz="3250" u="sng">
              <a:solidFill>
                <a:srgbClr val="1155CC"/>
              </a:solidFill>
              <a:highlight>
                <a:srgbClr val="FFFFFF"/>
              </a:highlight>
              <a:latin typeface="Poppins"/>
              <a:ea typeface="Poppins"/>
              <a:cs typeface="Poppins"/>
              <a:sym typeface="Poppins"/>
            </a:endParaRPr>
          </a:p>
          <a:p>
            <a:pPr indent="-326628" lvl="0" marL="457200" rtl="0" algn="just">
              <a:lnSpc>
                <a:spcPct val="115000"/>
              </a:lnSpc>
              <a:spcBef>
                <a:spcPts val="0"/>
              </a:spcBef>
              <a:spcAft>
                <a:spcPts val="0"/>
              </a:spcAft>
              <a:buSzPct val="100000"/>
              <a:buFont typeface="Poppins"/>
              <a:buChar char="•"/>
            </a:pPr>
            <a:r>
              <a:rPr lang="es-419" sz="3250">
                <a:solidFill>
                  <a:srgbClr val="222222"/>
                </a:solidFill>
                <a:highlight>
                  <a:srgbClr val="FFFFFF"/>
                </a:highlight>
                <a:latin typeface="Poppins"/>
                <a:ea typeface="Poppins"/>
                <a:cs typeface="Poppins"/>
                <a:sym typeface="Poppins"/>
              </a:rPr>
              <a:t>Colombia, Fundación Karisma:</a:t>
            </a:r>
            <a:r>
              <a:rPr lang="es-419" sz="3250">
                <a:solidFill>
                  <a:srgbClr val="222222"/>
                </a:solidFill>
                <a:highlight>
                  <a:srgbClr val="FFFFFF"/>
                </a:highlight>
                <a:uFill>
                  <a:noFill/>
                </a:uFill>
                <a:latin typeface="Poppins"/>
                <a:ea typeface="Poppins"/>
                <a:cs typeface="Poppins"/>
                <a:sym typeface="Poppins"/>
                <a:hlinkClick r:id="rId7">
                  <a:extLst>
                    <a:ext uri="{A12FA001-AC4F-418D-AE19-62706E023703}">
                      <ahyp:hlinkClr val="tx"/>
                    </a:ext>
                  </a:extLst>
                </a:hlinkClick>
              </a:rPr>
              <a:t> </a:t>
            </a:r>
            <a:r>
              <a:rPr lang="es-419" sz="3250" u="sng">
                <a:solidFill>
                  <a:srgbClr val="1155CC"/>
                </a:solidFill>
                <a:highlight>
                  <a:srgbClr val="FFFFFF"/>
                </a:highlight>
                <a:latin typeface="Poppins"/>
                <a:ea typeface="Poppins"/>
                <a:cs typeface="Poppins"/>
                <a:sym typeface="Poppins"/>
                <a:hlinkClick r:id="rId8">
                  <a:extLst>
                    <a:ext uri="{A12FA001-AC4F-418D-AE19-62706E023703}">
                      <ahyp:hlinkClr val="tx"/>
                    </a:ext>
                  </a:extLst>
                </a:hlinkClick>
              </a:rPr>
              <a:t>https://web.karisma.org.co/</a:t>
            </a:r>
            <a:endParaRPr sz="3250" u="sng">
              <a:solidFill>
                <a:srgbClr val="1155CC"/>
              </a:solidFill>
              <a:highlight>
                <a:srgbClr val="FFFFFF"/>
              </a:highlight>
              <a:latin typeface="Poppins"/>
              <a:ea typeface="Poppins"/>
              <a:cs typeface="Poppins"/>
              <a:sym typeface="Poppins"/>
            </a:endParaRPr>
          </a:p>
          <a:p>
            <a:pPr indent="-326628" lvl="0" marL="457200" rtl="0" algn="l">
              <a:lnSpc>
                <a:spcPct val="115000"/>
              </a:lnSpc>
              <a:spcBef>
                <a:spcPts val="0"/>
              </a:spcBef>
              <a:spcAft>
                <a:spcPts val="0"/>
              </a:spcAft>
              <a:buSzPct val="100000"/>
              <a:buFont typeface="Poppins"/>
              <a:buChar char="•"/>
            </a:pPr>
            <a:r>
              <a:rPr lang="es-419" sz="3250">
                <a:solidFill>
                  <a:srgbClr val="222222"/>
                </a:solidFill>
                <a:highlight>
                  <a:srgbClr val="FFFFFF"/>
                </a:highlight>
                <a:latin typeface="Poppins"/>
                <a:ea typeface="Poppins"/>
                <a:cs typeface="Poppins"/>
                <a:sym typeface="Poppins"/>
              </a:rPr>
              <a:t>México, Vita Activa:</a:t>
            </a:r>
            <a:r>
              <a:rPr lang="es-419" sz="3250">
                <a:solidFill>
                  <a:srgbClr val="222222"/>
                </a:solidFill>
                <a:highlight>
                  <a:srgbClr val="FFFFFF"/>
                </a:highlight>
                <a:uFill>
                  <a:noFill/>
                </a:uFill>
                <a:latin typeface="Poppins"/>
                <a:ea typeface="Poppins"/>
                <a:cs typeface="Poppins"/>
                <a:sym typeface="Poppins"/>
                <a:hlinkClick r:id="rId9">
                  <a:extLst>
                    <a:ext uri="{A12FA001-AC4F-418D-AE19-62706E023703}">
                      <ahyp:hlinkClr val="tx"/>
                    </a:ext>
                  </a:extLst>
                </a:hlinkClick>
              </a:rPr>
              <a:t> </a:t>
            </a:r>
            <a:r>
              <a:rPr lang="es-419" sz="3250" u="sng">
                <a:solidFill>
                  <a:srgbClr val="1155CC"/>
                </a:solidFill>
                <a:highlight>
                  <a:srgbClr val="FFFFFF"/>
                </a:highlight>
                <a:latin typeface="Poppins"/>
                <a:ea typeface="Poppins"/>
                <a:cs typeface="Poppins"/>
                <a:sym typeface="Poppins"/>
                <a:hlinkClick r:id="rId10">
                  <a:extLst>
                    <a:ext uri="{A12FA001-AC4F-418D-AE19-62706E023703}">
                      <ahyp:hlinkClr val="tx"/>
                    </a:ext>
                  </a:extLst>
                </a:hlinkClick>
              </a:rPr>
              <a:t>https://vita-activa.org/</a:t>
            </a:r>
            <a:endParaRPr sz="3250" u="sng">
              <a:solidFill>
                <a:srgbClr val="1155CC"/>
              </a:solidFill>
              <a:highlight>
                <a:srgbClr val="FFFFFF"/>
              </a:highlight>
              <a:latin typeface="Poppins"/>
              <a:ea typeface="Poppins"/>
              <a:cs typeface="Poppins"/>
              <a:sym typeface="Poppins"/>
            </a:endParaRPr>
          </a:p>
          <a:p>
            <a:pPr indent="-326628" lvl="0" marL="457200" rtl="0" algn="just">
              <a:lnSpc>
                <a:spcPct val="115000"/>
              </a:lnSpc>
              <a:spcBef>
                <a:spcPts val="0"/>
              </a:spcBef>
              <a:spcAft>
                <a:spcPts val="0"/>
              </a:spcAft>
              <a:buSzPct val="100000"/>
              <a:buFont typeface="Poppins"/>
              <a:buChar char="•"/>
            </a:pPr>
            <a:r>
              <a:rPr lang="es-419" sz="3250">
                <a:solidFill>
                  <a:srgbClr val="222222"/>
                </a:solidFill>
                <a:highlight>
                  <a:srgbClr val="FFFFFF"/>
                </a:highlight>
                <a:latin typeface="Poppins"/>
                <a:ea typeface="Poppins"/>
                <a:cs typeface="Poppins"/>
                <a:sym typeface="Poppins"/>
              </a:rPr>
              <a:t>Bolivia, S.O.S. Digital:</a:t>
            </a:r>
            <a:r>
              <a:rPr lang="es-419" sz="3250">
                <a:solidFill>
                  <a:srgbClr val="222222"/>
                </a:solidFill>
                <a:highlight>
                  <a:srgbClr val="FFFFFF"/>
                </a:highlight>
                <a:uFill>
                  <a:noFill/>
                </a:uFill>
                <a:latin typeface="Poppins"/>
                <a:ea typeface="Poppins"/>
                <a:cs typeface="Poppins"/>
                <a:sym typeface="Poppins"/>
                <a:hlinkClick r:id="rId11">
                  <a:extLst>
                    <a:ext uri="{A12FA001-AC4F-418D-AE19-62706E023703}">
                      <ahyp:hlinkClr val="tx"/>
                    </a:ext>
                  </a:extLst>
                </a:hlinkClick>
              </a:rPr>
              <a:t> </a:t>
            </a:r>
            <a:r>
              <a:rPr lang="es-419" sz="3250" u="sng">
                <a:solidFill>
                  <a:srgbClr val="1155CC"/>
                </a:solidFill>
                <a:highlight>
                  <a:srgbClr val="FFFFFF"/>
                </a:highlight>
                <a:latin typeface="Poppins"/>
                <a:ea typeface="Poppins"/>
                <a:cs typeface="Poppins"/>
                <a:sym typeface="Poppins"/>
                <a:hlinkClick r:id="rId12">
                  <a:extLst>
                    <a:ext uri="{A12FA001-AC4F-418D-AE19-62706E023703}">
                      <ahyp:hlinkClr val="tx"/>
                    </a:ext>
                  </a:extLst>
                </a:hlinkClick>
              </a:rPr>
              <a:t>https://sdigital.internetbolivia.org/</a:t>
            </a:r>
            <a:endParaRPr sz="3250" u="sng">
              <a:solidFill>
                <a:srgbClr val="1155CC"/>
              </a:solidFill>
              <a:highlight>
                <a:srgbClr val="FFFFFF"/>
              </a:highlight>
              <a:latin typeface="Poppins"/>
              <a:ea typeface="Poppins"/>
              <a:cs typeface="Poppins"/>
              <a:sym typeface="Poppins"/>
            </a:endParaRPr>
          </a:p>
          <a:p>
            <a:pPr indent="-326628" lvl="0" marL="457200" rtl="0" algn="just">
              <a:lnSpc>
                <a:spcPct val="115000"/>
              </a:lnSpc>
              <a:spcBef>
                <a:spcPts val="0"/>
              </a:spcBef>
              <a:spcAft>
                <a:spcPts val="0"/>
              </a:spcAft>
              <a:buSzPct val="100000"/>
              <a:buFont typeface="Poppins"/>
              <a:buChar char="•"/>
            </a:pPr>
            <a:r>
              <a:rPr lang="es-419" sz="3250">
                <a:solidFill>
                  <a:srgbClr val="222222"/>
                </a:solidFill>
                <a:highlight>
                  <a:srgbClr val="FFFFFF"/>
                </a:highlight>
                <a:latin typeface="Poppins"/>
                <a:ea typeface="Poppins"/>
                <a:cs typeface="Poppins"/>
                <a:sym typeface="Poppins"/>
              </a:rPr>
              <a:t>Argentina, Activismo Feminista Digital:</a:t>
            </a:r>
            <a:r>
              <a:rPr lang="es-419" sz="3250">
                <a:solidFill>
                  <a:srgbClr val="222222"/>
                </a:solidFill>
                <a:highlight>
                  <a:srgbClr val="FFFFFF"/>
                </a:highlight>
                <a:uFill>
                  <a:noFill/>
                </a:uFill>
                <a:latin typeface="Poppins"/>
                <a:ea typeface="Poppins"/>
                <a:cs typeface="Poppins"/>
                <a:sym typeface="Poppins"/>
                <a:hlinkClick r:id="rId13">
                  <a:extLst>
                    <a:ext uri="{A12FA001-AC4F-418D-AE19-62706E023703}">
                      <ahyp:hlinkClr val="tx"/>
                    </a:ext>
                  </a:extLst>
                </a:hlinkClick>
              </a:rPr>
              <a:t> </a:t>
            </a:r>
            <a:r>
              <a:rPr lang="es-419" sz="3250" u="sng">
                <a:solidFill>
                  <a:srgbClr val="1155CC"/>
                </a:solidFill>
                <a:highlight>
                  <a:srgbClr val="FFFFFF"/>
                </a:highlight>
                <a:latin typeface="Poppins"/>
                <a:ea typeface="Poppins"/>
                <a:cs typeface="Poppins"/>
                <a:sym typeface="Poppins"/>
                <a:hlinkClick r:id="rId14">
                  <a:extLst>
                    <a:ext uri="{A12FA001-AC4F-418D-AE19-62706E023703}">
                      <ahyp:hlinkClr val="tx"/>
                    </a:ext>
                  </a:extLst>
                </a:hlinkClick>
              </a:rPr>
              <a:t>https://activismofeministadigital.org/</a:t>
            </a:r>
            <a:endParaRPr sz="3250" u="sng">
              <a:solidFill>
                <a:srgbClr val="1155CC"/>
              </a:solidFill>
              <a:highlight>
                <a:srgbClr val="FFFFFF"/>
              </a:highlight>
              <a:latin typeface="Poppins"/>
              <a:ea typeface="Poppins"/>
              <a:cs typeface="Poppins"/>
              <a:sym typeface="Poppins"/>
            </a:endParaRPr>
          </a:p>
          <a:p>
            <a:pPr indent="-326628" lvl="0" marL="457200" rtl="0" algn="just">
              <a:lnSpc>
                <a:spcPct val="115000"/>
              </a:lnSpc>
              <a:spcBef>
                <a:spcPts val="0"/>
              </a:spcBef>
              <a:spcAft>
                <a:spcPts val="0"/>
              </a:spcAft>
              <a:buSzPct val="100000"/>
              <a:buFont typeface="Poppins"/>
              <a:buChar char="•"/>
            </a:pPr>
            <a:r>
              <a:rPr lang="es-419" sz="3250">
                <a:solidFill>
                  <a:srgbClr val="222222"/>
                </a:solidFill>
                <a:highlight>
                  <a:srgbClr val="FFFFFF"/>
                </a:highlight>
                <a:latin typeface="Poppins"/>
                <a:ea typeface="Poppins"/>
                <a:cs typeface="Poppins"/>
                <a:sym typeface="Poppins"/>
              </a:rPr>
              <a:t>Paraguay, TEDIC:</a:t>
            </a:r>
            <a:r>
              <a:rPr lang="es-419" sz="3250">
                <a:solidFill>
                  <a:srgbClr val="222222"/>
                </a:solidFill>
                <a:highlight>
                  <a:srgbClr val="FFFFFF"/>
                </a:highlight>
                <a:uFill>
                  <a:noFill/>
                </a:uFill>
                <a:latin typeface="Poppins"/>
                <a:ea typeface="Poppins"/>
                <a:cs typeface="Poppins"/>
                <a:sym typeface="Poppins"/>
                <a:hlinkClick r:id="rId15">
                  <a:extLst>
                    <a:ext uri="{A12FA001-AC4F-418D-AE19-62706E023703}">
                      <ahyp:hlinkClr val="tx"/>
                    </a:ext>
                  </a:extLst>
                </a:hlinkClick>
              </a:rPr>
              <a:t> </a:t>
            </a:r>
            <a:r>
              <a:rPr lang="es-419" sz="3250" u="sng">
                <a:solidFill>
                  <a:srgbClr val="1155CC"/>
                </a:solidFill>
                <a:highlight>
                  <a:srgbClr val="FFFFFF"/>
                </a:highlight>
                <a:latin typeface="Poppins"/>
                <a:ea typeface="Poppins"/>
                <a:cs typeface="Poppins"/>
                <a:sym typeface="Poppins"/>
                <a:hlinkClick r:id="rId16">
                  <a:extLst>
                    <a:ext uri="{A12FA001-AC4F-418D-AE19-62706E023703}">
                      <ahyp:hlinkClr val="tx"/>
                    </a:ext>
                  </a:extLst>
                </a:hlinkClick>
              </a:rPr>
              <a:t>https://www.tedic.org/</a:t>
            </a:r>
            <a:endParaRPr sz="3250" u="sng">
              <a:solidFill>
                <a:srgbClr val="1155CC"/>
              </a:solidFill>
              <a:highlight>
                <a:srgbClr val="FFFFFF"/>
              </a:highlight>
              <a:latin typeface="Poppins"/>
              <a:ea typeface="Poppins"/>
              <a:cs typeface="Poppins"/>
              <a:sym typeface="Poppins"/>
            </a:endParaRPr>
          </a:p>
          <a:p>
            <a:pPr indent="-326628" lvl="0" marL="457200" rtl="0" algn="just">
              <a:lnSpc>
                <a:spcPct val="115000"/>
              </a:lnSpc>
              <a:spcBef>
                <a:spcPts val="0"/>
              </a:spcBef>
              <a:spcAft>
                <a:spcPts val="0"/>
              </a:spcAft>
              <a:buSzPct val="100000"/>
              <a:buFont typeface="Poppins"/>
              <a:buChar char="•"/>
            </a:pPr>
            <a:r>
              <a:rPr lang="es-419" sz="3250">
                <a:solidFill>
                  <a:srgbClr val="222222"/>
                </a:solidFill>
                <a:highlight>
                  <a:srgbClr val="FFFFFF"/>
                </a:highlight>
                <a:latin typeface="Poppins"/>
                <a:ea typeface="Poppins"/>
                <a:cs typeface="Poppins"/>
                <a:sym typeface="Poppins"/>
              </a:rPr>
              <a:t>Peru, Hiperderecho:</a:t>
            </a:r>
            <a:r>
              <a:rPr lang="es-419" sz="3250">
                <a:solidFill>
                  <a:srgbClr val="222222"/>
                </a:solidFill>
                <a:highlight>
                  <a:srgbClr val="FFFFFF"/>
                </a:highlight>
                <a:uFill>
                  <a:noFill/>
                </a:uFill>
                <a:latin typeface="Poppins"/>
                <a:ea typeface="Poppins"/>
                <a:cs typeface="Poppins"/>
                <a:sym typeface="Poppins"/>
                <a:hlinkClick r:id="rId17">
                  <a:extLst>
                    <a:ext uri="{A12FA001-AC4F-418D-AE19-62706E023703}">
                      <ahyp:hlinkClr val="tx"/>
                    </a:ext>
                  </a:extLst>
                </a:hlinkClick>
              </a:rPr>
              <a:t> </a:t>
            </a:r>
            <a:r>
              <a:rPr lang="es-419" sz="3250" u="sng">
                <a:solidFill>
                  <a:srgbClr val="1155CC"/>
                </a:solidFill>
                <a:highlight>
                  <a:srgbClr val="FFFFFF"/>
                </a:highlight>
                <a:latin typeface="Poppins"/>
                <a:ea typeface="Poppins"/>
                <a:cs typeface="Poppins"/>
                <a:sym typeface="Poppins"/>
                <a:hlinkClick r:id="rId18">
                  <a:extLst>
                    <a:ext uri="{A12FA001-AC4F-418D-AE19-62706E023703}">
                      <ahyp:hlinkClr val="tx"/>
                    </a:ext>
                  </a:extLst>
                </a:hlinkClick>
              </a:rPr>
              <a:t>https://hiperderecho.org/</a:t>
            </a:r>
            <a:endParaRPr sz="3250">
              <a:solidFill>
                <a:srgbClr val="222222"/>
              </a:solidFill>
              <a:highlight>
                <a:srgbClr val="FFFFFF"/>
              </a:highlight>
              <a:latin typeface="Poppins"/>
              <a:ea typeface="Poppins"/>
              <a:cs typeface="Poppins"/>
              <a:sym typeface="Poppins"/>
            </a:endParaRPr>
          </a:p>
          <a:p>
            <a:pPr indent="0" lvl="0" marL="0" rtl="0" algn="just">
              <a:lnSpc>
                <a:spcPct val="115000"/>
              </a:lnSpc>
              <a:spcBef>
                <a:spcPts val="0"/>
              </a:spcBef>
              <a:spcAft>
                <a:spcPts val="0"/>
              </a:spcAft>
              <a:buNone/>
            </a:pPr>
            <a:r>
              <a:t/>
            </a:r>
            <a:endParaRPr sz="1000">
              <a:solidFill>
                <a:srgbClr val="222222"/>
              </a:solidFill>
              <a:highlight>
                <a:srgbClr val="FFFFFF"/>
              </a:highlight>
              <a:latin typeface="Poppins"/>
              <a:ea typeface="Poppins"/>
              <a:cs typeface="Poppins"/>
              <a:sym typeface="Poppins"/>
            </a:endParaRPr>
          </a:p>
          <a:p>
            <a:pPr indent="0" lvl="0" marL="0" rtl="0" algn="just">
              <a:lnSpc>
                <a:spcPct val="115000"/>
              </a:lnSpc>
              <a:spcBef>
                <a:spcPts val="0"/>
              </a:spcBef>
              <a:spcAft>
                <a:spcPts val="0"/>
              </a:spcAft>
              <a:buNone/>
            </a:pPr>
            <a:r>
              <a:t/>
            </a:r>
            <a:endParaRPr sz="1000">
              <a:solidFill>
                <a:srgbClr val="222222"/>
              </a:solidFill>
              <a:highlight>
                <a:srgbClr val="FFFFFF"/>
              </a:highlight>
              <a:latin typeface="Poppins"/>
              <a:ea typeface="Poppins"/>
              <a:cs typeface="Poppins"/>
              <a:sym typeface="Poppins"/>
            </a:endParaRPr>
          </a:p>
          <a:p>
            <a:pPr indent="0" lvl="0" marL="0" rtl="0" algn="just">
              <a:lnSpc>
                <a:spcPct val="115000"/>
              </a:lnSpc>
              <a:spcBef>
                <a:spcPts val="0"/>
              </a:spcBef>
              <a:spcAft>
                <a:spcPts val="0"/>
              </a:spcAft>
              <a:buNone/>
            </a:pPr>
            <a:r>
              <a:t/>
            </a:r>
            <a:endParaRPr sz="1700">
              <a:solidFill>
                <a:srgbClr val="222222"/>
              </a:solidFill>
              <a:highlight>
                <a:srgbClr val="FFFFFF"/>
              </a:highlight>
              <a:latin typeface="Poppins"/>
              <a:ea typeface="Poppins"/>
              <a:cs typeface="Poppins"/>
              <a:sym typeface="Poppins"/>
            </a:endParaRPr>
          </a:p>
        </p:txBody>
      </p:sp>
      <p:pic>
        <p:nvPicPr>
          <p:cNvPr id="246" name="Google Shape;246;gdacd8e1460_0_48"/>
          <p:cNvPicPr preferRelativeResize="0"/>
          <p:nvPr/>
        </p:nvPicPr>
        <p:blipFill>
          <a:blip r:embed="rId19">
            <a:alphaModFix/>
          </a:blip>
          <a:stretch>
            <a:fillRect/>
          </a:stretch>
        </p:blipFill>
        <p:spPr>
          <a:xfrm>
            <a:off x="7603000" y="1690825"/>
            <a:ext cx="3264606" cy="48623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2"/>
          <p:cNvPicPr preferRelativeResize="0"/>
          <p:nvPr/>
        </p:nvPicPr>
        <p:blipFill rotWithShape="1">
          <a:blip r:embed="rId3">
            <a:alphaModFix/>
          </a:blip>
          <a:srcRect b="0" l="0" r="0" t="0"/>
          <a:stretch/>
        </p:blipFill>
        <p:spPr>
          <a:xfrm>
            <a:off x="0" y="0"/>
            <a:ext cx="12192000" cy="6857999"/>
          </a:xfrm>
          <a:prstGeom prst="rect">
            <a:avLst/>
          </a:prstGeom>
          <a:noFill/>
          <a:ln>
            <a:noFill/>
          </a:ln>
        </p:spPr>
      </p:pic>
      <p:sp>
        <p:nvSpPr>
          <p:cNvPr id="97" name="Google Shape;97;p2"/>
          <p:cNvSpPr txBox="1"/>
          <p:nvPr>
            <p:ph type="title"/>
          </p:nvPr>
        </p:nvSpPr>
        <p:spPr>
          <a:xfrm>
            <a:off x="838200" y="3060343"/>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Oswald"/>
              <a:buNone/>
            </a:pPr>
            <a:r>
              <a:rPr lang="es-419" sz="5400">
                <a:solidFill>
                  <a:schemeClr val="lt1"/>
                </a:solidFill>
                <a:latin typeface="Oswald"/>
                <a:ea typeface="Oswald"/>
                <a:cs typeface="Oswald"/>
                <a:sym typeface="Oswald"/>
              </a:rPr>
              <a:t>Identificación de violencias digitales</a:t>
            </a:r>
            <a:r>
              <a:rPr lang="es-419" sz="5400">
                <a:solidFill>
                  <a:schemeClr val="lt1"/>
                </a:solidFill>
                <a:latin typeface="Oswald"/>
                <a:ea typeface="Oswald"/>
                <a:cs typeface="Oswald"/>
                <a:sym typeface="Oswald"/>
              </a:rPr>
              <a:t> </a:t>
            </a:r>
            <a:r>
              <a:rPr lang="es-419" sz="5400">
                <a:solidFill>
                  <a:srgbClr val="5EAA8F"/>
                </a:solidFill>
                <a:latin typeface="Oswald"/>
                <a:ea typeface="Oswald"/>
                <a:cs typeface="Oswald"/>
                <a:sym typeface="Oswald"/>
              </a:rPr>
              <a:t>DE GÉNERO</a:t>
            </a:r>
            <a:endParaRPr sz="5400">
              <a:solidFill>
                <a:srgbClr val="5EAA8F"/>
              </a:solidFill>
              <a:latin typeface="Oswald"/>
              <a:ea typeface="Oswald"/>
              <a:cs typeface="Oswald"/>
              <a:sym typeface="Oswa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gdced3861d1_0_54"/>
          <p:cNvPicPr preferRelativeResize="0"/>
          <p:nvPr/>
        </p:nvPicPr>
        <p:blipFill rotWithShape="1">
          <a:blip r:embed="rId3">
            <a:alphaModFix/>
          </a:blip>
          <a:srcRect b="0" l="0" r="0" t="0"/>
          <a:stretch/>
        </p:blipFill>
        <p:spPr>
          <a:xfrm>
            <a:off x="0" y="0"/>
            <a:ext cx="12191999" cy="6858000"/>
          </a:xfrm>
          <a:prstGeom prst="rect">
            <a:avLst/>
          </a:prstGeom>
          <a:noFill/>
          <a:ln>
            <a:noFill/>
          </a:ln>
        </p:spPr>
      </p:pic>
      <p:sp>
        <p:nvSpPr>
          <p:cNvPr id="252" name="Google Shape;252;gdced3861d1_0_54"/>
          <p:cNvSpPr txBox="1"/>
          <p:nvPr>
            <p:ph type="title"/>
          </p:nvPr>
        </p:nvSpPr>
        <p:spPr>
          <a:xfrm>
            <a:off x="838200" y="3060343"/>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Oswald"/>
              <a:buNone/>
            </a:pPr>
            <a:r>
              <a:rPr lang="es-419" sz="5400">
                <a:solidFill>
                  <a:schemeClr val="lt1"/>
                </a:solidFill>
                <a:latin typeface="Oswald"/>
                <a:ea typeface="Oswald"/>
                <a:cs typeface="Oswald"/>
                <a:sym typeface="Oswald"/>
              </a:rPr>
              <a:t>Innovación de la internet:</a:t>
            </a:r>
            <a:r>
              <a:rPr lang="es-419" sz="5400">
                <a:solidFill>
                  <a:schemeClr val="lt1"/>
                </a:solidFill>
                <a:latin typeface="Oswald"/>
                <a:ea typeface="Oswald"/>
                <a:cs typeface="Oswald"/>
                <a:sym typeface="Oswald"/>
              </a:rPr>
              <a:t> </a:t>
            </a:r>
            <a:r>
              <a:rPr lang="es-419" sz="5400">
                <a:solidFill>
                  <a:srgbClr val="5EAA8F"/>
                </a:solidFill>
                <a:latin typeface="Oswald"/>
                <a:ea typeface="Oswald"/>
                <a:cs typeface="Oswald"/>
                <a:sym typeface="Oswald"/>
              </a:rPr>
              <a:t>PRINCIPIOS PARA UNA INTERNET FEMINISTA</a:t>
            </a:r>
            <a:endParaRPr sz="5400">
              <a:solidFill>
                <a:srgbClr val="5EAA8F"/>
              </a:solidFill>
              <a:latin typeface="Oswald"/>
              <a:ea typeface="Oswald"/>
              <a:cs typeface="Oswald"/>
              <a:sym typeface="Oswa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dacd8e1460_0_6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rgbClr val="5EAA8F"/>
              </a:buClr>
              <a:buSzPts val="4400"/>
              <a:buFont typeface="Oswald"/>
              <a:buNone/>
            </a:pPr>
            <a:r>
              <a:rPr lang="es-419">
                <a:solidFill>
                  <a:srgbClr val="5EAA8F"/>
                </a:solidFill>
                <a:latin typeface="Oswald"/>
                <a:ea typeface="Oswald"/>
                <a:cs typeface="Oswald"/>
                <a:sym typeface="Oswald"/>
              </a:rPr>
              <a:t>Repensar internet</a:t>
            </a:r>
            <a:r>
              <a:rPr lang="es-419">
                <a:solidFill>
                  <a:srgbClr val="271357"/>
                </a:solidFill>
                <a:latin typeface="Oswald"/>
                <a:ea typeface="Oswald"/>
                <a:cs typeface="Oswald"/>
                <a:sym typeface="Oswald"/>
              </a:rPr>
              <a:t> </a:t>
            </a:r>
            <a:endParaRPr/>
          </a:p>
        </p:txBody>
      </p:sp>
      <p:sp>
        <p:nvSpPr>
          <p:cNvPr id="258" name="Google Shape;258;gdacd8e1460_0_62"/>
          <p:cNvSpPr txBox="1"/>
          <p:nvPr>
            <p:ph idx="1" type="body"/>
          </p:nvPr>
        </p:nvSpPr>
        <p:spPr>
          <a:xfrm>
            <a:off x="838200" y="1825625"/>
            <a:ext cx="5977500" cy="43512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s-419" sz="2000">
                <a:solidFill>
                  <a:srgbClr val="222222"/>
                </a:solidFill>
                <a:highlight>
                  <a:srgbClr val="FFFFFF"/>
                </a:highlight>
                <a:latin typeface="Poppins"/>
                <a:ea typeface="Poppins"/>
                <a:cs typeface="Poppins"/>
                <a:sym typeface="Poppins"/>
              </a:rPr>
              <a:t>La tecnología que pensábamos hace pocos años que era nuestra gran aliada para la emancipación, terminó siendo una aliada para las pocas personas que quieren dominar a la mayoría. </a:t>
            </a:r>
            <a:endParaRPr sz="2000">
              <a:solidFill>
                <a:srgbClr val="222222"/>
              </a:solidFill>
              <a:highlight>
                <a:srgbClr val="FFFFFF"/>
              </a:highlight>
              <a:latin typeface="Poppins"/>
              <a:ea typeface="Poppins"/>
              <a:cs typeface="Poppins"/>
              <a:sym typeface="Poppins"/>
            </a:endParaRPr>
          </a:p>
          <a:p>
            <a:pPr indent="0" lvl="0" marL="0" rtl="0" algn="l">
              <a:lnSpc>
                <a:spcPct val="115000"/>
              </a:lnSpc>
              <a:spcBef>
                <a:spcPts val="0"/>
              </a:spcBef>
              <a:spcAft>
                <a:spcPts val="0"/>
              </a:spcAft>
              <a:buNone/>
            </a:pPr>
            <a:r>
              <a:t/>
            </a:r>
            <a:endParaRPr sz="2000">
              <a:solidFill>
                <a:srgbClr val="222222"/>
              </a:solidFill>
              <a:highlight>
                <a:srgbClr val="FFFFFF"/>
              </a:highlight>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s-419" sz="2000">
                <a:solidFill>
                  <a:srgbClr val="222222"/>
                </a:solidFill>
                <a:latin typeface="Poppins"/>
                <a:ea typeface="Poppins"/>
                <a:cs typeface="Poppins"/>
                <a:sym typeface="Poppins"/>
              </a:rPr>
              <a:t>La innovación de internet dependerá de si decidimos colectivamente rescatar el valor único que tiene lo digital y la tecnología y convertirlas en oportunidades para la transformación política, a partir de nuevos principios.</a:t>
            </a:r>
            <a:endParaRPr sz="2000">
              <a:solidFill>
                <a:srgbClr val="222222"/>
              </a:solidFill>
              <a:latin typeface="Poppins"/>
              <a:ea typeface="Poppins"/>
              <a:cs typeface="Poppins"/>
              <a:sym typeface="Poppins"/>
            </a:endParaRPr>
          </a:p>
          <a:p>
            <a:pPr indent="0" lvl="0" marL="0" rtl="0" algn="l">
              <a:spcBef>
                <a:spcPts val="1000"/>
              </a:spcBef>
              <a:spcAft>
                <a:spcPts val="0"/>
              </a:spcAft>
              <a:buNone/>
            </a:pPr>
            <a:r>
              <a:t/>
            </a:r>
            <a:endParaRPr/>
          </a:p>
        </p:txBody>
      </p:sp>
      <p:pic>
        <p:nvPicPr>
          <p:cNvPr id="259" name="Google Shape;259;gdacd8e1460_0_62"/>
          <p:cNvPicPr preferRelativeResize="0"/>
          <p:nvPr/>
        </p:nvPicPr>
        <p:blipFill>
          <a:blip r:embed="rId3">
            <a:alphaModFix/>
          </a:blip>
          <a:stretch>
            <a:fillRect/>
          </a:stretch>
        </p:blipFill>
        <p:spPr>
          <a:xfrm>
            <a:off x="6894025" y="2509975"/>
            <a:ext cx="5071502" cy="285272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dced3861d1_0_60"/>
          <p:cNvSpPr txBox="1"/>
          <p:nvPr/>
        </p:nvSpPr>
        <p:spPr>
          <a:xfrm>
            <a:off x="838200" y="559740"/>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EAA8F"/>
              </a:buClr>
              <a:buSzPts val="4400"/>
              <a:buFont typeface="Oswald"/>
              <a:buNone/>
            </a:pPr>
            <a:r>
              <a:rPr lang="es-419" sz="4400">
                <a:solidFill>
                  <a:srgbClr val="5EAA8F"/>
                </a:solidFill>
                <a:latin typeface="Oswald"/>
                <a:ea typeface="Oswald"/>
                <a:cs typeface="Oswald"/>
                <a:sym typeface="Oswald"/>
              </a:rPr>
              <a:t>¿CUÁLES </a:t>
            </a:r>
            <a:r>
              <a:rPr lang="es-419" sz="4400">
                <a:solidFill>
                  <a:srgbClr val="271357"/>
                </a:solidFill>
                <a:latin typeface="Oswald"/>
                <a:ea typeface="Oswald"/>
                <a:cs typeface="Oswald"/>
                <a:sym typeface="Oswald"/>
              </a:rPr>
              <a:t>principios?</a:t>
            </a:r>
            <a:endParaRPr b="0" i="0" sz="4400" u="none" cap="none" strike="noStrike">
              <a:solidFill>
                <a:srgbClr val="271357"/>
              </a:solidFill>
              <a:latin typeface="Oswald"/>
              <a:ea typeface="Oswald"/>
              <a:cs typeface="Oswald"/>
              <a:sym typeface="Oswald"/>
            </a:endParaRPr>
          </a:p>
        </p:txBody>
      </p:sp>
      <p:sp>
        <p:nvSpPr>
          <p:cNvPr id="265" name="Google Shape;265;gdced3861d1_0_60"/>
          <p:cNvSpPr txBox="1"/>
          <p:nvPr/>
        </p:nvSpPr>
        <p:spPr>
          <a:xfrm>
            <a:off x="838200" y="1788575"/>
            <a:ext cx="4946700" cy="4716600"/>
          </a:xfrm>
          <a:prstGeom prst="rect">
            <a:avLst/>
          </a:prstGeom>
          <a:noFill/>
          <a:ln>
            <a:noFill/>
          </a:ln>
        </p:spPr>
        <p:txBody>
          <a:bodyPr anchorCtr="0" anchor="t" bIns="45700" lIns="91425" spcFirstLastPara="1" rIns="91425" wrap="square" tIns="45700">
            <a:normAutofit lnSpcReduction="20000"/>
          </a:bodyPr>
          <a:lstStyle/>
          <a:p>
            <a:pPr indent="0" lvl="0" marL="0" rtl="0" algn="just">
              <a:lnSpc>
                <a:spcPct val="115000"/>
              </a:lnSpc>
              <a:spcBef>
                <a:spcPts val="0"/>
              </a:spcBef>
              <a:spcAft>
                <a:spcPts val="0"/>
              </a:spcAft>
              <a:buNone/>
            </a:pPr>
            <a:r>
              <a:rPr lang="es-419" sz="1500">
                <a:solidFill>
                  <a:srgbClr val="222222"/>
                </a:solidFill>
                <a:latin typeface="Poppins"/>
                <a:ea typeface="Poppins"/>
                <a:cs typeface="Poppins"/>
                <a:sym typeface="Poppins"/>
              </a:rPr>
              <a:t>Los principios de la Internet Feminista reconocen a los derechos humanos en Internet y son una respuesta a la pregunta ¿qué tipo de Internet queremos como feministas? Esto se lo analiza desde 5 capas de poder:</a:t>
            </a:r>
            <a:endParaRPr sz="1500">
              <a:solidFill>
                <a:srgbClr val="222222"/>
              </a:solidFill>
              <a:latin typeface="Poppins"/>
              <a:ea typeface="Poppins"/>
              <a:cs typeface="Poppins"/>
              <a:sym typeface="Poppins"/>
            </a:endParaRPr>
          </a:p>
          <a:p>
            <a:pPr indent="-323850" lvl="0" marL="457200" rtl="0" algn="just">
              <a:lnSpc>
                <a:spcPct val="115000"/>
              </a:lnSpc>
              <a:spcBef>
                <a:spcPts val="0"/>
              </a:spcBef>
              <a:spcAft>
                <a:spcPts val="0"/>
              </a:spcAft>
              <a:buClr>
                <a:srgbClr val="222222"/>
              </a:buClr>
              <a:buSzPts val="1500"/>
              <a:buFont typeface="Poppins"/>
              <a:buChar char="●"/>
            </a:pPr>
            <a:r>
              <a:rPr lang="es-419" sz="1500">
                <a:solidFill>
                  <a:srgbClr val="222222"/>
                </a:solidFill>
                <a:latin typeface="Poppins"/>
                <a:ea typeface="Poppins"/>
                <a:cs typeface="Poppins"/>
                <a:sym typeface="Poppins"/>
              </a:rPr>
              <a:t>Estructural: de analizar cómo se construye la Internet. Entender las reglas, las políticas y protocolos, entre otros, que son decididos en espacios cerrados sin ser discutidos con sociedad civil.</a:t>
            </a:r>
            <a:endParaRPr sz="1500">
              <a:solidFill>
                <a:srgbClr val="222222"/>
              </a:solidFill>
              <a:latin typeface="Poppins"/>
              <a:ea typeface="Poppins"/>
              <a:cs typeface="Poppins"/>
              <a:sym typeface="Poppins"/>
            </a:endParaRPr>
          </a:p>
          <a:p>
            <a:pPr indent="-323850" lvl="0" marL="457200" rtl="0" algn="just">
              <a:lnSpc>
                <a:spcPct val="115000"/>
              </a:lnSpc>
              <a:spcBef>
                <a:spcPts val="0"/>
              </a:spcBef>
              <a:spcAft>
                <a:spcPts val="0"/>
              </a:spcAft>
              <a:buClr>
                <a:srgbClr val="222222"/>
              </a:buClr>
              <a:buSzPts val="1500"/>
              <a:buFont typeface="Poppins"/>
              <a:buChar char="●"/>
            </a:pPr>
            <a:r>
              <a:rPr lang="es-419" sz="1500">
                <a:solidFill>
                  <a:srgbClr val="222222"/>
                </a:solidFill>
                <a:latin typeface="Poppins"/>
                <a:ea typeface="Poppins"/>
                <a:cs typeface="Poppins"/>
                <a:sym typeface="Poppins"/>
              </a:rPr>
              <a:t>Discursivo: conocer el discurso que permite una legitimación del poder.  </a:t>
            </a:r>
            <a:endParaRPr sz="1500">
              <a:solidFill>
                <a:srgbClr val="222222"/>
              </a:solidFill>
              <a:latin typeface="Poppins"/>
              <a:ea typeface="Poppins"/>
              <a:cs typeface="Poppins"/>
              <a:sym typeface="Poppins"/>
            </a:endParaRPr>
          </a:p>
          <a:p>
            <a:pPr indent="-323850" lvl="0" marL="457200" rtl="0" algn="just">
              <a:lnSpc>
                <a:spcPct val="115000"/>
              </a:lnSpc>
              <a:spcBef>
                <a:spcPts val="0"/>
              </a:spcBef>
              <a:spcAft>
                <a:spcPts val="0"/>
              </a:spcAft>
              <a:buClr>
                <a:srgbClr val="222222"/>
              </a:buClr>
              <a:buSzPts val="1500"/>
              <a:buFont typeface="Poppins"/>
              <a:buChar char="●"/>
            </a:pPr>
            <a:r>
              <a:rPr lang="es-419" sz="1500">
                <a:solidFill>
                  <a:srgbClr val="222222"/>
                </a:solidFill>
                <a:latin typeface="Poppins"/>
                <a:ea typeface="Poppins"/>
                <a:cs typeface="Poppins"/>
                <a:sym typeface="Poppins"/>
              </a:rPr>
              <a:t>Económica: saber quién tiene los recursos económicos y los beneficiarios. </a:t>
            </a:r>
            <a:endParaRPr sz="1500">
              <a:solidFill>
                <a:srgbClr val="222222"/>
              </a:solidFill>
              <a:latin typeface="Poppins"/>
              <a:ea typeface="Poppins"/>
              <a:cs typeface="Poppins"/>
              <a:sym typeface="Poppins"/>
            </a:endParaRPr>
          </a:p>
          <a:p>
            <a:pPr indent="-323850" lvl="0" marL="457200" rtl="0" algn="just">
              <a:lnSpc>
                <a:spcPct val="115000"/>
              </a:lnSpc>
              <a:spcBef>
                <a:spcPts val="0"/>
              </a:spcBef>
              <a:spcAft>
                <a:spcPts val="0"/>
              </a:spcAft>
              <a:buClr>
                <a:srgbClr val="222222"/>
              </a:buClr>
              <a:buSzPts val="1500"/>
              <a:buFont typeface="Poppins"/>
              <a:buChar char="●"/>
            </a:pPr>
            <a:r>
              <a:rPr lang="es-419" sz="1500">
                <a:solidFill>
                  <a:srgbClr val="222222"/>
                </a:solidFill>
                <a:latin typeface="Poppins"/>
                <a:ea typeface="Poppins"/>
                <a:cs typeface="Poppins"/>
                <a:sym typeface="Poppins"/>
              </a:rPr>
              <a:t>Encarnado: donde solo se enuncia a los padres de la Internet y se plantea la pregunta, si ellos son los padres, entonces ¿quién es la madre?</a:t>
            </a:r>
            <a:endParaRPr sz="1500">
              <a:solidFill>
                <a:srgbClr val="222222"/>
              </a:solidFill>
              <a:latin typeface="Poppins"/>
              <a:ea typeface="Poppins"/>
              <a:cs typeface="Poppins"/>
              <a:sym typeface="Poppins"/>
            </a:endParaRPr>
          </a:p>
          <a:p>
            <a:pPr indent="-323850" lvl="0" marL="457200" rtl="0" algn="just">
              <a:lnSpc>
                <a:spcPct val="115000"/>
              </a:lnSpc>
              <a:spcBef>
                <a:spcPts val="0"/>
              </a:spcBef>
              <a:spcAft>
                <a:spcPts val="0"/>
              </a:spcAft>
              <a:buClr>
                <a:srgbClr val="222222"/>
              </a:buClr>
              <a:buSzPts val="1500"/>
              <a:buFont typeface="Poppins"/>
              <a:buChar char="●"/>
            </a:pPr>
            <a:r>
              <a:rPr lang="es-419" sz="1500">
                <a:solidFill>
                  <a:srgbClr val="222222"/>
                </a:solidFill>
                <a:latin typeface="Poppins"/>
                <a:ea typeface="Poppins"/>
                <a:cs typeface="Poppins"/>
                <a:sym typeface="Poppins"/>
              </a:rPr>
              <a:t>En  red: donde se toman decisiones desde la centralización de información.</a:t>
            </a:r>
            <a:endParaRPr sz="2800">
              <a:solidFill>
                <a:srgbClr val="3F3F3F"/>
              </a:solidFill>
              <a:latin typeface="Poppins"/>
              <a:ea typeface="Poppins"/>
              <a:cs typeface="Poppins"/>
              <a:sym typeface="Poppins"/>
            </a:endParaRPr>
          </a:p>
        </p:txBody>
      </p:sp>
      <p:pic>
        <p:nvPicPr>
          <p:cNvPr id="266" name="Google Shape;266;gdced3861d1_0_60"/>
          <p:cNvPicPr preferRelativeResize="0"/>
          <p:nvPr/>
        </p:nvPicPr>
        <p:blipFill rotWithShape="1">
          <a:blip r:embed="rId3">
            <a:alphaModFix/>
          </a:blip>
          <a:srcRect b="0" l="0" r="0" t="0"/>
          <a:stretch/>
        </p:blipFill>
        <p:spPr>
          <a:xfrm>
            <a:off x="6454141" y="1832375"/>
            <a:ext cx="5166359" cy="3874775"/>
          </a:xfrm>
          <a:prstGeom prst="rect">
            <a:avLst/>
          </a:prstGeom>
          <a:noFill/>
          <a:ln>
            <a:noFill/>
          </a:ln>
        </p:spPr>
      </p:pic>
      <p:pic>
        <p:nvPicPr>
          <p:cNvPr id="267" name="Google Shape;267;gdced3861d1_0_60"/>
          <p:cNvPicPr preferRelativeResize="0"/>
          <p:nvPr/>
        </p:nvPicPr>
        <p:blipFill rotWithShape="1">
          <a:blip r:embed="rId4">
            <a:alphaModFix/>
          </a:blip>
          <a:srcRect b="0" l="0" r="0" t="0"/>
          <a:stretch/>
        </p:blipFill>
        <p:spPr>
          <a:xfrm>
            <a:off x="6606075" y="4824525"/>
            <a:ext cx="2152650" cy="438150"/>
          </a:xfrm>
          <a:prstGeom prst="rect">
            <a:avLst/>
          </a:prstGeom>
          <a:noFill/>
          <a:ln>
            <a:noFill/>
          </a:ln>
        </p:spPr>
      </p:pic>
      <p:pic>
        <p:nvPicPr>
          <p:cNvPr id="268" name="Google Shape;268;gdced3861d1_0_60"/>
          <p:cNvPicPr preferRelativeResize="0"/>
          <p:nvPr/>
        </p:nvPicPr>
        <p:blipFill rotWithShape="1">
          <a:blip r:embed="rId5">
            <a:alphaModFix/>
          </a:blip>
          <a:srcRect b="0" l="0" r="0" t="0"/>
          <a:stretch/>
        </p:blipFill>
        <p:spPr>
          <a:xfrm>
            <a:off x="9496425" y="1651593"/>
            <a:ext cx="2695575" cy="409575"/>
          </a:xfrm>
          <a:prstGeom prst="rect">
            <a:avLst/>
          </a:prstGeom>
          <a:noFill/>
          <a:ln>
            <a:noFill/>
          </a:ln>
        </p:spPr>
      </p:pic>
      <p:sp>
        <p:nvSpPr>
          <p:cNvPr id="269" name="Google Shape;269;gdced3861d1_0_60"/>
          <p:cNvSpPr/>
          <p:nvPr/>
        </p:nvSpPr>
        <p:spPr>
          <a:xfrm>
            <a:off x="7598878" y="2165899"/>
            <a:ext cx="1383600" cy="119100"/>
          </a:xfrm>
          <a:prstGeom prst="rect">
            <a:avLst/>
          </a:prstGeom>
          <a:solidFill>
            <a:srgbClr val="5EAA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0" name="Google Shape;270;gdced3861d1_0_60"/>
          <p:cNvSpPr/>
          <p:nvPr/>
        </p:nvSpPr>
        <p:spPr>
          <a:xfrm>
            <a:off x="10808473" y="5183358"/>
            <a:ext cx="1383600" cy="119100"/>
          </a:xfrm>
          <a:prstGeom prst="rect">
            <a:avLst/>
          </a:prstGeom>
          <a:solidFill>
            <a:srgbClr val="2713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dced3861d1_0_71"/>
          <p:cNvSpPr txBox="1"/>
          <p:nvPr/>
        </p:nvSpPr>
        <p:spPr>
          <a:xfrm>
            <a:off x="838200" y="316340"/>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EAA8F"/>
              </a:buClr>
              <a:buSzPts val="4400"/>
              <a:buFont typeface="Oswald"/>
              <a:buNone/>
            </a:pPr>
            <a:r>
              <a:rPr lang="es-419" sz="4400">
                <a:solidFill>
                  <a:srgbClr val="5EAA8F"/>
                </a:solidFill>
                <a:latin typeface="Oswald"/>
                <a:ea typeface="Oswald"/>
                <a:cs typeface="Oswald"/>
                <a:sym typeface="Oswald"/>
              </a:rPr>
              <a:t>¿CUÁLES </a:t>
            </a:r>
            <a:r>
              <a:rPr lang="es-419" sz="4400">
                <a:solidFill>
                  <a:srgbClr val="271357"/>
                </a:solidFill>
                <a:latin typeface="Oswald"/>
                <a:ea typeface="Oswald"/>
                <a:cs typeface="Oswald"/>
                <a:sym typeface="Oswald"/>
              </a:rPr>
              <a:t>principios?</a:t>
            </a:r>
            <a:endParaRPr b="0" i="0" sz="4400" u="none" cap="none" strike="noStrike">
              <a:solidFill>
                <a:srgbClr val="271357"/>
              </a:solidFill>
              <a:latin typeface="Oswald"/>
              <a:ea typeface="Oswald"/>
              <a:cs typeface="Oswald"/>
              <a:sym typeface="Oswald"/>
            </a:endParaRPr>
          </a:p>
        </p:txBody>
      </p:sp>
      <p:sp>
        <p:nvSpPr>
          <p:cNvPr id="276" name="Google Shape;276;gdced3861d1_0_71"/>
          <p:cNvSpPr/>
          <p:nvPr/>
        </p:nvSpPr>
        <p:spPr>
          <a:xfrm>
            <a:off x="10448648" y="6601533"/>
            <a:ext cx="1383600" cy="119100"/>
          </a:xfrm>
          <a:prstGeom prst="rect">
            <a:avLst/>
          </a:prstGeom>
          <a:solidFill>
            <a:srgbClr val="2713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aphicFrame>
        <p:nvGraphicFramePr>
          <p:cNvPr id="277" name="Google Shape;277;gdced3861d1_0_71"/>
          <p:cNvGraphicFramePr/>
          <p:nvPr/>
        </p:nvGraphicFramePr>
        <p:xfrm>
          <a:off x="338688" y="1575850"/>
          <a:ext cx="3000000" cy="3000000"/>
        </p:xfrm>
        <a:graphic>
          <a:graphicData uri="http://schemas.openxmlformats.org/drawingml/2006/table">
            <a:tbl>
              <a:tblPr>
                <a:noFill/>
                <a:tableStyleId>{147A5996-5317-40F4-8D30-03813182C553}</a:tableStyleId>
              </a:tblPr>
              <a:tblGrid>
                <a:gridCol w="3894300"/>
                <a:gridCol w="3992600"/>
                <a:gridCol w="3828775"/>
              </a:tblGrid>
              <a:tr h="327225">
                <a:tc>
                  <a:txBody>
                    <a:bodyPr/>
                    <a:lstStyle/>
                    <a:p>
                      <a:pPr indent="0" lvl="0" marL="0" marR="0" rtl="0" algn="l">
                        <a:lnSpc>
                          <a:spcPct val="107916"/>
                        </a:lnSpc>
                        <a:spcBef>
                          <a:spcPts val="0"/>
                        </a:spcBef>
                        <a:spcAft>
                          <a:spcPts val="0"/>
                        </a:spcAft>
                        <a:buClr>
                          <a:srgbClr val="000000"/>
                        </a:buClr>
                        <a:buSzPts val="1100"/>
                        <a:buFont typeface="Arial"/>
                        <a:buNone/>
                      </a:pPr>
                      <a:r>
                        <a:rPr b="1" lang="es-419">
                          <a:latin typeface="Poppins"/>
                          <a:ea typeface="Poppins"/>
                          <a:cs typeface="Poppins"/>
                          <a:sym typeface="Poppins"/>
                        </a:rPr>
                        <a:t>Acceso</a:t>
                      </a:r>
                      <a:endParaRPr u="none" cap="none" strike="noStrike">
                        <a:latin typeface="Poppins"/>
                        <a:ea typeface="Poppins"/>
                        <a:cs typeface="Poppins"/>
                        <a:sym typeface="Poppins"/>
                      </a:endParaRPr>
                    </a:p>
                  </a:txBody>
                  <a:tcPr marT="91425" marB="91425" marR="91425" marL="91425">
                    <a:solidFill>
                      <a:srgbClr val="5EAA8F"/>
                    </a:solidFill>
                  </a:tcPr>
                </a:tc>
                <a:tc>
                  <a:txBody>
                    <a:bodyPr/>
                    <a:lstStyle/>
                    <a:p>
                      <a:pPr indent="0" lvl="0" marL="0" marR="0" rtl="0" algn="l">
                        <a:lnSpc>
                          <a:spcPct val="107916"/>
                        </a:lnSpc>
                        <a:spcBef>
                          <a:spcPts val="0"/>
                        </a:spcBef>
                        <a:spcAft>
                          <a:spcPts val="0"/>
                        </a:spcAft>
                        <a:buClr>
                          <a:srgbClr val="000000"/>
                        </a:buClr>
                        <a:buSzPts val="1100"/>
                        <a:buFont typeface="Arial"/>
                        <a:buNone/>
                      </a:pPr>
                      <a:r>
                        <a:rPr b="1" lang="es-419">
                          <a:latin typeface="Poppins"/>
                          <a:ea typeface="Poppins"/>
                          <a:cs typeface="Poppins"/>
                          <a:sym typeface="Poppins"/>
                        </a:rPr>
                        <a:t>Expresión</a:t>
                      </a:r>
                      <a:endParaRPr u="none" cap="none" strike="noStrike">
                        <a:latin typeface="Poppins"/>
                        <a:ea typeface="Poppins"/>
                        <a:cs typeface="Poppins"/>
                        <a:sym typeface="Poppins"/>
                      </a:endParaRPr>
                    </a:p>
                  </a:txBody>
                  <a:tcPr marT="91425" marB="91425" marR="91425" marL="91425">
                    <a:solidFill>
                      <a:srgbClr val="5EAA8F"/>
                    </a:solidFill>
                  </a:tcPr>
                </a:tc>
                <a:tc>
                  <a:txBody>
                    <a:bodyPr/>
                    <a:lstStyle/>
                    <a:p>
                      <a:pPr indent="0" lvl="0" marL="0" marR="0" rtl="0" algn="l">
                        <a:lnSpc>
                          <a:spcPct val="107916"/>
                        </a:lnSpc>
                        <a:spcBef>
                          <a:spcPts val="0"/>
                        </a:spcBef>
                        <a:spcAft>
                          <a:spcPts val="0"/>
                        </a:spcAft>
                        <a:buClr>
                          <a:srgbClr val="000000"/>
                        </a:buClr>
                        <a:buSzPts val="1100"/>
                        <a:buFont typeface="Arial"/>
                        <a:buNone/>
                      </a:pPr>
                      <a:r>
                        <a:rPr b="1" lang="es-419">
                          <a:latin typeface="Poppins"/>
                          <a:ea typeface="Poppins"/>
                          <a:cs typeface="Poppins"/>
                          <a:sym typeface="Poppins"/>
                        </a:rPr>
                        <a:t>Economía</a:t>
                      </a:r>
                      <a:endParaRPr u="none" cap="none" strike="noStrike">
                        <a:latin typeface="Poppins"/>
                        <a:ea typeface="Poppins"/>
                        <a:cs typeface="Poppins"/>
                        <a:sym typeface="Poppins"/>
                      </a:endParaRPr>
                    </a:p>
                  </a:txBody>
                  <a:tcPr marT="91425" marB="91425" marR="91425" marL="91425">
                    <a:solidFill>
                      <a:srgbClr val="5EAA8F"/>
                    </a:solidFill>
                  </a:tcPr>
                </a:tc>
              </a:tr>
              <a:tr h="1745750">
                <a:tc>
                  <a:txBody>
                    <a:bodyPr/>
                    <a:lstStyle/>
                    <a:p>
                      <a:pPr indent="0" lvl="0" marL="0" rtl="0" algn="just">
                        <a:lnSpc>
                          <a:spcPct val="115000"/>
                        </a:lnSpc>
                        <a:spcBef>
                          <a:spcPts val="0"/>
                        </a:spcBef>
                        <a:spcAft>
                          <a:spcPts val="0"/>
                        </a:spcAft>
                        <a:buNone/>
                      </a:pPr>
                      <a:r>
                        <a:rPr lang="es-419">
                          <a:solidFill>
                            <a:srgbClr val="222222"/>
                          </a:solidFill>
                          <a:latin typeface="Poppins"/>
                          <a:ea typeface="Poppins"/>
                          <a:cs typeface="Poppins"/>
                          <a:sym typeface="Poppins"/>
                        </a:rPr>
                        <a:t>Abierto, significativo e igualitario en la Internet. Entendiendo que el acceso como la forma en la que ejercemos nuestros derechos en Internet. Ya que es un espacio mayormente privativo, el acceso se refiere también a la apropiación de la infraestructura, con el fin de tener autonomía.  </a:t>
                      </a:r>
                      <a:endParaRPr>
                        <a:solidFill>
                          <a:srgbClr val="424242"/>
                        </a:solidFill>
                        <a:latin typeface="Poppins"/>
                        <a:ea typeface="Poppins"/>
                        <a:cs typeface="Poppins"/>
                        <a:sym typeface="Poppins"/>
                      </a:endParaRPr>
                    </a:p>
                  </a:txBody>
                  <a:tcPr marT="91425" marB="91425" marR="91425" marL="91425"/>
                </a:tc>
                <a:tc>
                  <a:txBody>
                    <a:bodyPr/>
                    <a:lstStyle/>
                    <a:p>
                      <a:pPr indent="0" lvl="0" marL="0" rtl="0" algn="just">
                        <a:lnSpc>
                          <a:spcPct val="115000"/>
                        </a:lnSpc>
                        <a:spcBef>
                          <a:spcPts val="0"/>
                        </a:spcBef>
                        <a:spcAft>
                          <a:spcPts val="0"/>
                        </a:spcAft>
                        <a:buNone/>
                      </a:pPr>
                      <a:r>
                        <a:rPr lang="es-419">
                          <a:solidFill>
                            <a:srgbClr val="222222"/>
                          </a:solidFill>
                          <a:latin typeface="Poppins"/>
                          <a:ea typeface="Poppins"/>
                          <a:cs typeface="Poppins"/>
                          <a:sym typeface="Poppins"/>
                        </a:rPr>
                        <a:t>Asegura la libertad de expresión y permite amplificar el discurso feminista. Este principio hace referencia a la creciente ola de control de contenido y criminalización de defensores de derechos humanos en línea. </a:t>
                      </a:r>
                      <a:endParaRPr>
                        <a:solidFill>
                          <a:srgbClr val="222222"/>
                        </a:solidFill>
                        <a:latin typeface="Poppins"/>
                        <a:ea typeface="Poppins"/>
                        <a:cs typeface="Poppins"/>
                        <a:sym typeface="Poppins"/>
                      </a:endParaRPr>
                    </a:p>
                    <a:p>
                      <a:pPr indent="0" lvl="0" marL="0" rtl="0" algn="l">
                        <a:lnSpc>
                          <a:spcPct val="115000"/>
                        </a:lnSpc>
                        <a:spcBef>
                          <a:spcPts val="0"/>
                        </a:spcBef>
                        <a:spcAft>
                          <a:spcPts val="1600"/>
                        </a:spcAft>
                        <a:buNone/>
                      </a:pPr>
                      <a:r>
                        <a:t/>
                      </a:r>
                      <a:endParaRPr>
                        <a:solidFill>
                          <a:srgbClr val="424242"/>
                        </a:solidFill>
                        <a:latin typeface="Poppins"/>
                        <a:ea typeface="Poppins"/>
                        <a:cs typeface="Poppins"/>
                        <a:sym typeface="Poppins"/>
                      </a:endParaRPr>
                    </a:p>
                  </a:txBody>
                  <a:tcPr marT="91425" marB="91425" marR="91425" marL="91425"/>
                </a:tc>
                <a:tc>
                  <a:txBody>
                    <a:bodyPr/>
                    <a:lstStyle/>
                    <a:p>
                      <a:pPr indent="0" lvl="0" marL="0" rtl="0" algn="just">
                        <a:lnSpc>
                          <a:spcPct val="115000"/>
                        </a:lnSpc>
                        <a:spcBef>
                          <a:spcPts val="0"/>
                        </a:spcBef>
                        <a:spcAft>
                          <a:spcPts val="0"/>
                        </a:spcAft>
                        <a:buNone/>
                      </a:pPr>
                      <a:r>
                        <a:rPr lang="es-419">
                          <a:solidFill>
                            <a:srgbClr val="222222"/>
                          </a:solidFill>
                          <a:latin typeface="Poppins"/>
                          <a:ea typeface="Poppins"/>
                          <a:cs typeface="Poppins"/>
                          <a:sym typeface="Poppins"/>
                        </a:rPr>
                        <a:t>Generar economías alternativas que se ejerzan en Internet. Uso de las tecnología partiendo de la filosofía de software libre frente a la producción de software y hardware con patentes que responden a las necesidades de los esquemas de producción monopólicas.</a:t>
                      </a:r>
                      <a:endParaRPr>
                        <a:solidFill>
                          <a:srgbClr val="222222"/>
                        </a:solidFill>
                        <a:latin typeface="Poppins"/>
                        <a:ea typeface="Poppins"/>
                        <a:cs typeface="Poppins"/>
                        <a:sym typeface="Poppins"/>
                      </a:endParaRPr>
                    </a:p>
                    <a:p>
                      <a:pPr indent="0" lvl="0" marL="0" rtl="0" algn="l">
                        <a:lnSpc>
                          <a:spcPct val="115000"/>
                        </a:lnSpc>
                        <a:spcBef>
                          <a:spcPts val="0"/>
                        </a:spcBef>
                        <a:spcAft>
                          <a:spcPts val="1600"/>
                        </a:spcAft>
                        <a:buNone/>
                      </a:pPr>
                      <a:r>
                        <a:t/>
                      </a:r>
                      <a:endParaRPr>
                        <a:solidFill>
                          <a:srgbClr val="424242"/>
                        </a:solidFill>
                        <a:latin typeface="Poppins"/>
                        <a:ea typeface="Poppins"/>
                        <a:cs typeface="Poppins"/>
                        <a:sym typeface="Poppins"/>
                      </a:endParaRPr>
                    </a:p>
                  </a:txBody>
                  <a:tcPr marT="91425" marB="91425" marR="91425" marL="91425"/>
                </a:tc>
              </a:tr>
              <a:tr h="327225">
                <a:tc>
                  <a:txBody>
                    <a:bodyPr/>
                    <a:lstStyle/>
                    <a:p>
                      <a:pPr indent="0" lvl="0" marL="0" marR="0" rtl="0" algn="l">
                        <a:lnSpc>
                          <a:spcPct val="107916"/>
                        </a:lnSpc>
                        <a:spcBef>
                          <a:spcPts val="0"/>
                        </a:spcBef>
                        <a:spcAft>
                          <a:spcPts val="0"/>
                        </a:spcAft>
                        <a:buClr>
                          <a:srgbClr val="000000"/>
                        </a:buClr>
                        <a:buSzPts val="1100"/>
                        <a:buFont typeface="Arial"/>
                        <a:buNone/>
                      </a:pPr>
                      <a:r>
                        <a:rPr b="1" lang="es-419">
                          <a:latin typeface="Poppins"/>
                          <a:ea typeface="Poppins"/>
                          <a:cs typeface="Poppins"/>
                          <a:sym typeface="Poppins"/>
                        </a:rPr>
                        <a:t>Agencia</a:t>
                      </a:r>
                      <a:endParaRPr u="none" cap="none" strike="noStrike">
                        <a:latin typeface="Poppins"/>
                        <a:ea typeface="Poppins"/>
                        <a:cs typeface="Poppins"/>
                        <a:sym typeface="Poppins"/>
                      </a:endParaRPr>
                    </a:p>
                  </a:txBody>
                  <a:tcPr marT="91425" marB="91425" marR="91425" marL="91425">
                    <a:solidFill>
                      <a:srgbClr val="5EAA8F"/>
                    </a:solidFill>
                  </a:tcPr>
                </a:tc>
                <a:tc>
                  <a:txBody>
                    <a:bodyPr/>
                    <a:lstStyle/>
                    <a:p>
                      <a:pPr indent="0" lvl="0" marL="0" marR="0" rtl="0" algn="l">
                        <a:lnSpc>
                          <a:spcPct val="107916"/>
                        </a:lnSpc>
                        <a:spcBef>
                          <a:spcPts val="0"/>
                        </a:spcBef>
                        <a:spcAft>
                          <a:spcPts val="0"/>
                        </a:spcAft>
                        <a:buClr>
                          <a:srgbClr val="000000"/>
                        </a:buClr>
                        <a:buSzPts val="1100"/>
                        <a:buFont typeface="Arial"/>
                        <a:buNone/>
                      </a:pPr>
                      <a:r>
                        <a:rPr b="1" lang="es-419">
                          <a:latin typeface="Poppins"/>
                          <a:ea typeface="Poppins"/>
                          <a:cs typeface="Poppins"/>
                          <a:sym typeface="Poppins"/>
                        </a:rPr>
                        <a:t>Participación</a:t>
                      </a:r>
                      <a:endParaRPr u="none" cap="none" strike="noStrike">
                        <a:latin typeface="Poppins"/>
                        <a:ea typeface="Poppins"/>
                        <a:cs typeface="Poppins"/>
                        <a:sym typeface="Poppins"/>
                      </a:endParaRPr>
                    </a:p>
                  </a:txBody>
                  <a:tcPr marT="91425" marB="91425" marR="91425" marL="91425">
                    <a:solidFill>
                      <a:srgbClr val="5EAA8F"/>
                    </a:solidFill>
                  </a:tcPr>
                </a:tc>
                <a:tc>
                  <a:txBody>
                    <a:bodyPr/>
                    <a:lstStyle/>
                    <a:p>
                      <a:pPr indent="0" lvl="0" marL="0" marR="0" rtl="0" algn="l">
                        <a:lnSpc>
                          <a:spcPct val="107916"/>
                        </a:lnSpc>
                        <a:spcBef>
                          <a:spcPts val="0"/>
                        </a:spcBef>
                        <a:spcAft>
                          <a:spcPts val="0"/>
                        </a:spcAft>
                        <a:buClr>
                          <a:srgbClr val="000000"/>
                        </a:buClr>
                        <a:buSzPts val="1100"/>
                        <a:buFont typeface="Arial"/>
                        <a:buNone/>
                      </a:pPr>
                      <a:r>
                        <a:t/>
                      </a:r>
                      <a:endParaRPr u="none" cap="none" strike="noStrike">
                        <a:latin typeface="Poppins"/>
                        <a:ea typeface="Poppins"/>
                        <a:cs typeface="Poppins"/>
                        <a:sym typeface="Poppins"/>
                      </a:endParaRPr>
                    </a:p>
                  </a:txBody>
                  <a:tcPr marT="91425" marB="91425" marR="91425" marL="91425">
                    <a:solidFill>
                      <a:srgbClr val="5EAA8F"/>
                    </a:solidFill>
                  </a:tcPr>
                </a:tc>
              </a:tr>
              <a:tr h="1942550">
                <a:tc>
                  <a:txBody>
                    <a:bodyPr/>
                    <a:lstStyle/>
                    <a:p>
                      <a:pPr indent="0" lvl="0" marL="0" rtl="0" algn="just">
                        <a:lnSpc>
                          <a:spcPct val="115000"/>
                        </a:lnSpc>
                        <a:spcBef>
                          <a:spcPts val="0"/>
                        </a:spcBef>
                        <a:spcAft>
                          <a:spcPts val="0"/>
                        </a:spcAft>
                        <a:buNone/>
                      </a:pPr>
                      <a:r>
                        <a:rPr lang="es-419">
                          <a:solidFill>
                            <a:srgbClr val="222222"/>
                          </a:solidFill>
                          <a:latin typeface="Poppins"/>
                          <a:ea typeface="Poppins"/>
                          <a:cs typeface="Poppins"/>
                          <a:sym typeface="Poppins"/>
                        </a:rPr>
                        <a:t>Mira las experiencias y relaciones de los seres humanos que encarnan múltiples identidades y realidades en espacios online</a:t>
                      </a:r>
                      <a:endParaRPr>
                        <a:solidFill>
                          <a:srgbClr val="424242"/>
                        </a:solidFill>
                        <a:latin typeface="Poppins"/>
                        <a:ea typeface="Poppins"/>
                        <a:cs typeface="Poppins"/>
                        <a:sym typeface="Poppins"/>
                      </a:endParaRPr>
                    </a:p>
                    <a:p>
                      <a:pPr indent="0" lvl="0" marL="0" marR="0" rtl="0" algn="l">
                        <a:lnSpc>
                          <a:spcPct val="107916"/>
                        </a:lnSpc>
                        <a:spcBef>
                          <a:spcPts val="0"/>
                        </a:spcBef>
                        <a:spcAft>
                          <a:spcPts val="0"/>
                        </a:spcAft>
                        <a:buClr>
                          <a:srgbClr val="000000"/>
                        </a:buClr>
                        <a:buSzPts val="1100"/>
                        <a:buFont typeface="Arial"/>
                        <a:buNone/>
                      </a:pPr>
                      <a:r>
                        <a:rPr lang="es-419" u="none" cap="none" strike="noStrike">
                          <a:solidFill>
                            <a:srgbClr val="000000"/>
                          </a:solidFill>
                          <a:latin typeface="Poppins"/>
                          <a:ea typeface="Poppins"/>
                          <a:cs typeface="Poppins"/>
                          <a:sym typeface="Poppins"/>
                        </a:rPr>
                        <a:t>		</a:t>
                      </a:r>
                      <a:endParaRPr u="none" cap="none" strike="noStrike">
                        <a:latin typeface="Poppins"/>
                        <a:ea typeface="Poppins"/>
                        <a:cs typeface="Poppins"/>
                        <a:sym typeface="Poppins"/>
                      </a:endParaRPr>
                    </a:p>
                  </a:txBody>
                  <a:tcPr marT="91425" marB="91425" marR="91425" marL="91425"/>
                </a:tc>
                <a:tc>
                  <a:txBody>
                    <a:bodyPr/>
                    <a:lstStyle/>
                    <a:p>
                      <a:pPr indent="0" lvl="0" marL="0" rtl="0" algn="just">
                        <a:lnSpc>
                          <a:spcPct val="115000"/>
                        </a:lnSpc>
                        <a:spcBef>
                          <a:spcPts val="0"/>
                        </a:spcBef>
                        <a:spcAft>
                          <a:spcPts val="0"/>
                        </a:spcAft>
                        <a:buNone/>
                      </a:pPr>
                      <a:r>
                        <a:rPr lang="es-419">
                          <a:solidFill>
                            <a:srgbClr val="222222"/>
                          </a:solidFill>
                          <a:latin typeface="Poppins"/>
                          <a:ea typeface="Poppins"/>
                          <a:cs typeface="Poppins"/>
                          <a:sym typeface="Poppins"/>
                        </a:rPr>
                        <a:t>Propone el establecimiento de mecanismos inclusivos desde la resistencia, transformación y la toma de decisiones en la gobernanza</a:t>
                      </a:r>
                      <a:endParaRPr>
                        <a:solidFill>
                          <a:srgbClr val="424242"/>
                        </a:solidFill>
                        <a:latin typeface="Poppins"/>
                        <a:ea typeface="Poppins"/>
                        <a:cs typeface="Poppins"/>
                        <a:sym typeface="Poppins"/>
                      </a:endParaRPr>
                    </a:p>
                  </a:txBody>
                  <a:tcPr marT="91425" marB="91425" marR="91425" marL="91425"/>
                </a:tc>
                <a:tc>
                  <a:txBody>
                    <a:bodyPr/>
                    <a:lstStyle/>
                    <a:p>
                      <a:pPr indent="0" lvl="0" marL="0" rtl="0" algn="l">
                        <a:lnSpc>
                          <a:spcPct val="115000"/>
                        </a:lnSpc>
                        <a:spcBef>
                          <a:spcPts val="0"/>
                        </a:spcBef>
                        <a:spcAft>
                          <a:spcPts val="1600"/>
                        </a:spcAft>
                        <a:buNone/>
                      </a:pPr>
                      <a:r>
                        <a:t/>
                      </a:r>
                      <a:endParaRPr>
                        <a:solidFill>
                          <a:srgbClr val="424242"/>
                        </a:solidFill>
                        <a:latin typeface="Poppins"/>
                        <a:ea typeface="Poppins"/>
                        <a:cs typeface="Poppins"/>
                        <a:sym typeface="Poppins"/>
                      </a:endParaRPr>
                    </a:p>
                  </a:txBody>
                  <a:tcPr marT="91425" marB="91425" marR="91425" marL="91425"/>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283" name="Google Shape;283;p4"/>
          <p:cNvPicPr preferRelativeResize="0"/>
          <p:nvPr/>
        </p:nvPicPr>
        <p:blipFill rotWithShape="1">
          <a:blip r:embed="rId4">
            <a:alphaModFix/>
          </a:blip>
          <a:srcRect b="0" l="0" r="0" t="0"/>
          <a:stretch/>
        </p:blipFill>
        <p:spPr>
          <a:xfrm>
            <a:off x="3708334" y="1810136"/>
            <a:ext cx="4350632" cy="2890172"/>
          </a:xfrm>
          <a:prstGeom prst="rect">
            <a:avLst/>
          </a:prstGeom>
          <a:noFill/>
          <a:ln>
            <a:noFill/>
          </a:ln>
        </p:spPr>
      </p:pic>
      <p:pic>
        <p:nvPicPr>
          <p:cNvPr id="284" name="Google Shape;284;p4"/>
          <p:cNvPicPr preferRelativeResize="0"/>
          <p:nvPr/>
        </p:nvPicPr>
        <p:blipFill rotWithShape="1">
          <a:blip r:embed="rId5">
            <a:alphaModFix/>
          </a:blip>
          <a:srcRect b="0" l="0" r="0" t="0"/>
          <a:stretch/>
        </p:blipFill>
        <p:spPr>
          <a:xfrm>
            <a:off x="3064414" y="5506806"/>
            <a:ext cx="3355050" cy="838763"/>
          </a:xfrm>
          <a:prstGeom prst="rect">
            <a:avLst/>
          </a:prstGeom>
          <a:noFill/>
          <a:ln>
            <a:noFill/>
          </a:ln>
        </p:spPr>
      </p:pic>
      <p:pic>
        <p:nvPicPr>
          <p:cNvPr id="285" name="Google Shape;285;p4"/>
          <p:cNvPicPr preferRelativeResize="0"/>
          <p:nvPr/>
        </p:nvPicPr>
        <p:blipFill rotWithShape="1">
          <a:blip r:embed="rId6">
            <a:alphaModFix/>
          </a:blip>
          <a:srcRect b="0" l="0" r="0" t="0"/>
          <a:stretch/>
        </p:blipFill>
        <p:spPr>
          <a:xfrm>
            <a:off x="6848673" y="5708081"/>
            <a:ext cx="1930021" cy="436213"/>
          </a:xfrm>
          <a:prstGeom prst="rect">
            <a:avLst/>
          </a:prstGeom>
          <a:noFill/>
          <a:ln>
            <a:noFill/>
          </a:ln>
        </p:spPr>
      </p:pic>
      <p:sp>
        <p:nvSpPr>
          <p:cNvPr id="286" name="Google Shape;286;p4"/>
          <p:cNvSpPr txBox="1"/>
          <p:nvPr/>
        </p:nvSpPr>
        <p:spPr>
          <a:xfrm>
            <a:off x="3276863" y="5241143"/>
            <a:ext cx="2238137" cy="26566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F3F3F"/>
              </a:buClr>
              <a:buSzPts val="1200"/>
              <a:buFont typeface="Arial"/>
              <a:buNone/>
            </a:pPr>
            <a:r>
              <a:rPr b="0" i="0" lang="es-419" sz="1200" u="none" cap="none" strike="noStrike">
                <a:solidFill>
                  <a:srgbClr val="3F3F3F"/>
                </a:solidFill>
                <a:latin typeface="Poppins"/>
                <a:ea typeface="Poppins"/>
                <a:cs typeface="Poppins"/>
                <a:sym typeface="Poppins"/>
              </a:rPr>
              <a:t>Un proyecto de:</a:t>
            </a:r>
            <a:endParaRPr b="0" i="0" sz="1200" u="none" cap="none" strike="noStrike">
              <a:solidFill>
                <a:srgbClr val="3F3F3F"/>
              </a:solidFill>
              <a:latin typeface="Poppins"/>
              <a:ea typeface="Poppins"/>
              <a:cs typeface="Poppins"/>
              <a:sym typeface="Poppins"/>
            </a:endParaRPr>
          </a:p>
        </p:txBody>
      </p:sp>
      <p:sp>
        <p:nvSpPr>
          <p:cNvPr id="287" name="Google Shape;287;p4"/>
          <p:cNvSpPr txBox="1"/>
          <p:nvPr/>
        </p:nvSpPr>
        <p:spPr>
          <a:xfrm>
            <a:off x="6694614" y="5241143"/>
            <a:ext cx="2238137" cy="26566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F3F3F"/>
              </a:buClr>
              <a:buSzPts val="1200"/>
              <a:buFont typeface="Arial"/>
              <a:buNone/>
            </a:pPr>
            <a:r>
              <a:rPr b="0" i="0" lang="es-419" sz="1200" u="none" cap="none" strike="noStrike">
                <a:solidFill>
                  <a:srgbClr val="3F3F3F"/>
                </a:solidFill>
                <a:latin typeface="Poppins"/>
                <a:ea typeface="Poppins"/>
                <a:cs typeface="Poppins"/>
                <a:sym typeface="Poppins"/>
              </a:rPr>
              <a:t>Con el apoyo de: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dced3861d1_0_103"/>
          <p:cNvSpPr txBox="1"/>
          <p:nvPr/>
        </p:nvSpPr>
        <p:spPr>
          <a:xfrm>
            <a:off x="838200" y="559740"/>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EAA8F"/>
              </a:buClr>
              <a:buSzPts val="4400"/>
              <a:buFont typeface="Oswald"/>
              <a:buNone/>
            </a:pPr>
            <a:r>
              <a:rPr b="1" lang="es-419" sz="4600">
                <a:solidFill>
                  <a:srgbClr val="5EAA8F"/>
                </a:solidFill>
                <a:latin typeface="Oswald"/>
                <a:ea typeface="Oswald"/>
                <a:cs typeface="Oswald"/>
                <a:sym typeface="Oswald"/>
              </a:rPr>
              <a:t>¿Qué son las violencias digitales </a:t>
            </a:r>
            <a:r>
              <a:rPr b="1" lang="es-419" sz="4600">
                <a:solidFill>
                  <a:srgbClr val="271357"/>
                </a:solidFill>
                <a:latin typeface="Oswald"/>
                <a:ea typeface="Oswald"/>
                <a:cs typeface="Oswald"/>
                <a:sym typeface="Oswald"/>
              </a:rPr>
              <a:t>basadas en el género</a:t>
            </a:r>
            <a:r>
              <a:rPr b="1" lang="es-419" sz="4600">
                <a:solidFill>
                  <a:srgbClr val="5EAA8F"/>
                </a:solidFill>
                <a:latin typeface="Oswald"/>
                <a:ea typeface="Oswald"/>
                <a:cs typeface="Oswald"/>
                <a:sym typeface="Oswald"/>
              </a:rPr>
              <a:t>?  </a:t>
            </a:r>
            <a:endParaRPr i="0" sz="4600" u="none" cap="none" strike="noStrike">
              <a:solidFill>
                <a:srgbClr val="5EAA8F"/>
              </a:solidFill>
              <a:latin typeface="Oswald"/>
              <a:ea typeface="Oswald"/>
              <a:cs typeface="Oswald"/>
              <a:sym typeface="Oswald"/>
            </a:endParaRPr>
          </a:p>
        </p:txBody>
      </p:sp>
      <p:sp>
        <p:nvSpPr>
          <p:cNvPr id="103" name="Google Shape;103;gdced3861d1_0_103"/>
          <p:cNvSpPr txBox="1"/>
          <p:nvPr/>
        </p:nvSpPr>
        <p:spPr>
          <a:xfrm>
            <a:off x="996950" y="2171050"/>
            <a:ext cx="4834500" cy="4291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lang="es-419">
                <a:solidFill>
                  <a:schemeClr val="dk1"/>
                </a:solidFill>
                <a:highlight>
                  <a:srgbClr val="FFFFFF"/>
                </a:highlight>
                <a:latin typeface="Poppins"/>
                <a:ea typeface="Poppins"/>
                <a:cs typeface="Poppins"/>
                <a:sym typeface="Poppins"/>
              </a:rPr>
              <a:t>Son aquellas violencias basadas en las diferencias de género pero mediadas, y o potenciadas, a través de las tecnologías de la información y comunicación (APC, 2015). Operan bajo estereotipos de género recurrentes, basados en posiciones tales como:  las mujeres no deberían opinar o participar en la deliberación pública, no deberían usar o desarrollar en gran medida tecnología -ya que esta es “cosa de hombres”-, o son ellas las que provocan a los hombres a través de sus fotos y comportamientos (Vela &amp; Smith, 2016). Este tipo de violenci se basa en descalificativos hacia mujeres en base a su apariencia física y condición de género, son altamente sexualizados -el cuerpo es usado como argumento- y normalmente buscan degradarlas en su función social (Karisma, 2016). </a:t>
            </a:r>
            <a:endParaRPr sz="4000">
              <a:solidFill>
                <a:srgbClr val="3F3F3F"/>
              </a:solidFill>
              <a:latin typeface="Poppins"/>
              <a:ea typeface="Poppins"/>
              <a:cs typeface="Poppins"/>
              <a:sym typeface="Poppins"/>
            </a:endParaRPr>
          </a:p>
        </p:txBody>
      </p:sp>
      <p:pic>
        <p:nvPicPr>
          <p:cNvPr id="104" name="Google Shape;104;gdced3861d1_0_103"/>
          <p:cNvPicPr preferRelativeResize="0"/>
          <p:nvPr/>
        </p:nvPicPr>
        <p:blipFill>
          <a:blip r:embed="rId3">
            <a:alphaModFix/>
          </a:blip>
          <a:stretch>
            <a:fillRect/>
          </a:stretch>
        </p:blipFill>
        <p:spPr>
          <a:xfrm>
            <a:off x="6637800" y="2245128"/>
            <a:ext cx="4938151" cy="3461850"/>
          </a:xfrm>
          <a:prstGeom prst="rect">
            <a:avLst/>
          </a:prstGeom>
          <a:noFill/>
          <a:ln>
            <a:noFill/>
          </a:ln>
        </p:spPr>
      </p:pic>
      <p:pic>
        <p:nvPicPr>
          <p:cNvPr id="105" name="Google Shape;105;gdced3861d1_0_103"/>
          <p:cNvPicPr preferRelativeResize="0"/>
          <p:nvPr/>
        </p:nvPicPr>
        <p:blipFill rotWithShape="1">
          <a:blip r:embed="rId4">
            <a:alphaModFix/>
          </a:blip>
          <a:srcRect b="0" l="0" r="0" t="0"/>
          <a:stretch/>
        </p:blipFill>
        <p:spPr>
          <a:xfrm>
            <a:off x="6637800" y="5023825"/>
            <a:ext cx="2152650" cy="438150"/>
          </a:xfrm>
          <a:prstGeom prst="rect">
            <a:avLst/>
          </a:prstGeom>
          <a:noFill/>
          <a:ln>
            <a:noFill/>
          </a:ln>
        </p:spPr>
      </p:pic>
      <p:pic>
        <p:nvPicPr>
          <p:cNvPr id="106" name="Google Shape;106;gdced3861d1_0_103"/>
          <p:cNvPicPr preferRelativeResize="0"/>
          <p:nvPr/>
        </p:nvPicPr>
        <p:blipFill rotWithShape="1">
          <a:blip r:embed="rId5">
            <a:alphaModFix/>
          </a:blip>
          <a:srcRect b="0" l="0" r="0" t="0"/>
          <a:stretch/>
        </p:blipFill>
        <p:spPr>
          <a:xfrm>
            <a:off x="9390600" y="2171043"/>
            <a:ext cx="2695575" cy="409575"/>
          </a:xfrm>
          <a:prstGeom prst="rect">
            <a:avLst/>
          </a:prstGeom>
          <a:noFill/>
          <a:ln>
            <a:noFill/>
          </a:ln>
        </p:spPr>
      </p:pic>
      <p:sp>
        <p:nvSpPr>
          <p:cNvPr id="107" name="Google Shape;107;gdced3861d1_0_103"/>
          <p:cNvSpPr/>
          <p:nvPr/>
        </p:nvSpPr>
        <p:spPr>
          <a:xfrm>
            <a:off x="8276203" y="1585187"/>
            <a:ext cx="1383600" cy="119100"/>
          </a:xfrm>
          <a:prstGeom prst="rect">
            <a:avLst/>
          </a:prstGeom>
          <a:solidFill>
            <a:srgbClr val="5EAA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8" name="Google Shape;108;gdced3861d1_0_103"/>
          <p:cNvSpPr/>
          <p:nvPr/>
        </p:nvSpPr>
        <p:spPr>
          <a:xfrm>
            <a:off x="10808473" y="5183358"/>
            <a:ext cx="1383600" cy="119100"/>
          </a:xfrm>
          <a:prstGeom prst="rect">
            <a:avLst/>
          </a:prstGeom>
          <a:solidFill>
            <a:srgbClr val="2713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dced3861d1_0_113"/>
          <p:cNvSpPr txBox="1"/>
          <p:nvPr/>
        </p:nvSpPr>
        <p:spPr>
          <a:xfrm>
            <a:off x="838200" y="559740"/>
            <a:ext cx="10515600" cy="1325700"/>
          </a:xfrm>
          <a:prstGeom prst="rect">
            <a:avLst/>
          </a:prstGeom>
          <a:noFill/>
          <a:ln>
            <a:noFill/>
          </a:ln>
        </p:spPr>
        <p:txBody>
          <a:bodyPr anchorCtr="0" anchor="ctr" bIns="45700" lIns="91425" spcFirstLastPara="1" rIns="91425" wrap="square" tIns="45700">
            <a:normAutofit fontScale="85000" lnSpcReduction="20000"/>
          </a:bodyPr>
          <a:lstStyle/>
          <a:p>
            <a:pPr indent="0" lvl="0" marL="0" marR="0" rtl="0" algn="l">
              <a:lnSpc>
                <a:spcPct val="100000"/>
              </a:lnSpc>
              <a:spcBef>
                <a:spcPts val="0"/>
              </a:spcBef>
              <a:spcAft>
                <a:spcPts val="0"/>
              </a:spcAft>
              <a:buClr>
                <a:srgbClr val="5EAA8F"/>
              </a:buClr>
              <a:buSzPct val="80000"/>
              <a:buFont typeface="Oswald"/>
              <a:buNone/>
            </a:pPr>
            <a:r>
              <a:rPr lang="es-419" sz="5500">
                <a:solidFill>
                  <a:srgbClr val="5EAA8F"/>
                </a:solidFill>
                <a:latin typeface="Oswald"/>
                <a:ea typeface="Oswald"/>
                <a:cs typeface="Oswald"/>
                <a:sym typeface="Oswald"/>
              </a:rPr>
              <a:t>características </a:t>
            </a:r>
            <a:r>
              <a:rPr lang="es-419" sz="5500">
                <a:solidFill>
                  <a:srgbClr val="271357"/>
                </a:solidFill>
                <a:latin typeface="Oswald"/>
                <a:ea typeface="Oswald"/>
                <a:cs typeface="Oswald"/>
                <a:sym typeface="Oswald"/>
              </a:rPr>
              <a:t>VIOLENCIAS DIGITALES DE GÉNERO</a:t>
            </a:r>
            <a:endParaRPr i="0" sz="5500" u="none" cap="none" strike="noStrike">
              <a:solidFill>
                <a:srgbClr val="271357"/>
              </a:solidFill>
              <a:latin typeface="Oswald"/>
              <a:ea typeface="Oswald"/>
              <a:cs typeface="Oswald"/>
              <a:sym typeface="Oswald"/>
            </a:endParaRPr>
          </a:p>
        </p:txBody>
      </p:sp>
      <p:sp>
        <p:nvSpPr>
          <p:cNvPr id="114" name="Google Shape;114;gdced3861d1_0_113"/>
          <p:cNvSpPr txBox="1"/>
          <p:nvPr/>
        </p:nvSpPr>
        <p:spPr>
          <a:xfrm>
            <a:off x="996950" y="2171050"/>
            <a:ext cx="10515600" cy="4291800"/>
          </a:xfrm>
          <a:prstGeom prst="rect">
            <a:avLst/>
          </a:prstGeom>
          <a:noFill/>
          <a:ln>
            <a:noFill/>
          </a:ln>
        </p:spPr>
        <p:txBody>
          <a:bodyPr anchorCtr="0" anchor="t" bIns="45700" lIns="91425" spcFirstLastPara="1" rIns="91425" wrap="square" tIns="45700">
            <a:noAutofit/>
          </a:bodyPr>
          <a:lstStyle/>
          <a:p>
            <a:pPr indent="-336550" lvl="0" marL="457200" rtl="0" algn="just">
              <a:lnSpc>
                <a:spcPct val="115000"/>
              </a:lnSpc>
              <a:spcBef>
                <a:spcPts val="0"/>
              </a:spcBef>
              <a:spcAft>
                <a:spcPts val="0"/>
              </a:spcAft>
              <a:buClr>
                <a:schemeClr val="dk1"/>
              </a:buClr>
              <a:buSzPts val="1700"/>
              <a:buFont typeface="Poppins"/>
              <a:buChar char="●"/>
            </a:pPr>
            <a:r>
              <a:rPr lang="es-419" sz="1700">
                <a:solidFill>
                  <a:schemeClr val="dk1"/>
                </a:solidFill>
                <a:highlight>
                  <a:srgbClr val="FFFFFF"/>
                </a:highlight>
                <a:latin typeface="Poppins"/>
                <a:ea typeface="Poppins"/>
                <a:cs typeface="Poppins"/>
                <a:sym typeface="Poppins"/>
              </a:rPr>
              <a:t>Agresiones tienen efectos psicológicos y físicos duraderos, repetidos y prolongados en las víctimas; </a:t>
            </a:r>
            <a:endParaRPr sz="1700">
              <a:solidFill>
                <a:schemeClr val="dk1"/>
              </a:solidFill>
              <a:highlight>
                <a:srgbClr val="FFFFFF"/>
              </a:highlight>
              <a:latin typeface="Poppins"/>
              <a:ea typeface="Poppins"/>
              <a:cs typeface="Poppins"/>
              <a:sym typeface="Poppins"/>
            </a:endParaRPr>
          </a:p>
          <a:p>
            <a:pPr indent="-336550" lvl="0" marL="457200" rtl="0" algn="just">
              <a:lnSpc>
                <a:spcPct val="115000"/>
              </a:lnSpc>
              <a:spcBef>
                <a:spcPts val="0"/>
              </a:spcBef>
              <a:spcAft>
                <a:spcPts val="0"/>
              </a:spcAft>
              <a:buClr>
                <a:schemeClr val="dk1"/>
              </a:buClr>
              <a:buSzPts val="1700"/>
              <a:buFont typeface="Poppins"/>
              <a:buChar char="●"/>
            </a:pPr>
            <a:r>
              <a:rPr lang="es-419" sz="1700">
                <a:solidFill>
                  <a:schemeClr val="dk1"/>
                </a:solidFill>
                <a:highlight>
                  <a:srgbClr val="FFFFFF"/>
                </a:highlight>
                <a:latin typeface="Poppins"/>
                <a:ea typeface="Poppins"/>
                <a:cs typeface="Poppins"/>
                <a:sym typeface="Poppins"/>
              </a:rPr>
              <a:t>Agresiones son normalizadas por las personas que la experimentan.</a:t>
            </a:r>
            <a:endParaRPr sz="1700">
              <a:solidFill>
                <a:schemeClr val="dk1"/>
              </a:solidFill>
              <a:highlight>
                <a:srgbClr val="FFFFFF"/>
              </a:highlight>
              <a:latin typeface="Poppins"/>
              <a:ea typeface="Poppins"/>
              <a:cs typeface="Poppins"/>
              <a:sym typeface="Poppins"/>
            </a:endParaRPr>
          </a:p>
          <a:p>
            <a:pPr indent="-336550" lvl="0" marL="457200" rtl="0" algn="just">
              <a:lnSpc>
                <a:spcPct val="115000"/>
              </a:lnSpc>
              <a:spcBef>
                <a:spcPts val="0"/>
              </a:spcBef>
              <a:spcAft>
                <a:spcPts val="0"/>
              </a:spcAft>
              <a:buClr>
                <a:schemeClr val="dk1"/>
              </a:buClr>
              <a:buSzPts val="1700"/>
              <a:buFont typeface="Poppins"/>
              <a:buChar char="●"/>
            </a:pPr>
            <a:r>
              <a:rPr lang="es-419" sz="1700">
                <a:solidFill>
                  <a:schemeClr val="dk1"/>
                </a:solidFill>
                <a:highlight>
                  <a:srgbClr val="FFFFFF"/>
                </a:highlight>
                <a:latin typeface="Poppins"/>
                <a:ea typeface="Poppins"/>
                <a:cs typeface="Poppins"/>
                <a:sym typeface="Poppins"/>
              </a:rPr>
              <a:t>Se producen sin necesidad de contacto ‘cara a cara’, protegiendo con el anonimato a los agresores; </a:t>
            </a:r>
            <a:endParaRPr sz="1700">
              <a:solidFill>
                <a:schemeClr val="dk1"/>
              </a:solidFill>
              <a:highlight>
                <a:srgbClr val="FFFFFF"/>
              </a:highlight>
              <a:latin typeface="Poppins"/>
              <a:ea typeface="Poppins"/>
              <a:cs typeface="Poppins"/>
              <a:sym typeface="Poppins"/>
            </a:endParaRPr>
          </a:p>
          <a:p>
            <a:pPr indent="-336550" lvl="0" marL="457200" rtl="0" algn="just">
              <a:lnSpc>
                <a:spcPct val="115000"/>
              </a:lnSpc>
              <a:spcBef>
                <a:spcPts val="0"/>
              </a:spcBef>
              <a:spcAft>
                <a:spcPts val="0"/>
              </a:spcAft>
              <a:buClr>
                <a:schemeClr val="dk1"/>
              </a:buClr>
              <a:buSzPts val="1700"/>
              <a:buFont typeface="Poppins"/>
              <a:buChar char="●"/>
            </a:pPr>
            <a:r>
              <a:rPr lang="es-419" sz="1700">
                <a:solidFill>
                  <a:schemeClr val="dk1"/>
                </a:solidFill>
                <a:highlight>
                  <a:srgbClr val="FFFFFF"/>
                </a:highlight>
                <a:latin typeface="Poppins"/>
                <a:ea typeface="Poppins"/>
                <a:cs typeface="Poppins"/>
                <a:sym typeface="Poppins"/>
              </a:rPr>
              <a:t>Se perpetúan en espacios privados como apps de mensajería, mensajes SMS, o correos electrónicos.</a:t>
            </a:r>
            <a:endParaRPr sz="1700">
              <a:solidFill>
                <a:schemeClr val="dk1"/>
              </a:solidFill>
              <a:highlight>
                <a:srgbClr val="FFFFFF"/>
              </a:highlight>
              <a:latin typeface="Poppins"/>
              <a:ea typeface="Poppins"/>
              <a:cs typeface="Poppins"/>
              <a:sym typeface="Poppins"/>
            </a:endParaRPr>
          </a:p>
          <a:p>
            <a:pPr indent="-336550" lvl="0" marL="457200" rtl="0" algn="just">
              <a:lnSpc>
                <a:spcPct val="115000"/>
              </a:lnSpc>
              <a:spcBef>
                <a:spcPts val="0"/>
              </a:spcBef>
              <a:spcAft>
                <a:spcPts val="0"/>
              </a:spcAft>
              <a:buClr>
                <a:schemeClr val="dk1"/>
              </a:buClr>
              <a:buSzPts val="1700"/>
              <a:buFont typeface="Poppins"/>
              <a:buChar char="●"/>
            </a:pPr>
            <a:r>
              <a:rPr lang="es-419" sz="1700">
                <a:solidFill>
                  <a:schemeClr val="dk1"/>
                </a:solidFill>
                <a:highlight>
                  <a:srgbClr val="FFFFFF"/>
                </a:highlight>
                <a:latin typeface="Poppins"/>
                <a:ea typeface="Poppins"/>
                <a:cs typeface="Poppins"/>
                <a:sym typeface="Poppins"/>
              </a:rPr>
              <a:t>Altamente invasivas a la privacidad de la víctima.</a:t>
            </a:r>
            <a:endParaRPr sz="1700">
              <a:solidFill>
                <a:schemeClr val="dk1"/>
              </a:solidFill>
              <a:highlight>
                <a:srgbClr val="FFFFFF"/>
              </a:highlight>
              <a:latin typeface="Poppins"/>
              <a:ea typeface="Poppins"/>
              <a:cs typeface="Poppins"/>
              <a:sym typeface="Poppins"/>
            </a:endParaRPr>
          </a:p>
          <a:p>
            <a:pPr indent="-336550" lvl="0" marL="457200" rtl="0" algn="just">
              <a:lnSpc>
                <a:spcPct val="115000"/>
              </a:lnSpc>
              <a:spcBef>
                <a:spcPts val="0"/>
              </a:spcBef>
              <a:spcAft>
                <a:spcPts val="0"/>
              </a:spcAft>
              <a:buClr>
                <a:schemeClr val="dk1"/>
              </a:buClr>
              <a:buSzPts val="1700"/>
              <a:buFont typeface="Poppins"/>
              <a:buChar char="●"/>
            </a:pPr>
            <a:r>
              <a:rPr lang="es-419" sz="1700">
                <a:solidFill>
                  <a:schemeClr val="dk1"/>
                </a:solidFill>
                <a:highlight>
                  <a:srgbClr val="FFFFFF"/>
                </a:highlight>
                <a:latin typeface="Poppins"/>
                <a:ea typeface="Poppins"/>
                <a:cs typeface="Poppins"/>
                <a:sym typeface="Poppins"/>
              </a:rPr>
              <a:t>Logran alejar a las mujeres de la esfera pública y de internet.</a:t>
            </a:r>
            <a:endParaRPr sz="1700">
              <a:solidFill>
                <a:schemeClr val="dk1"/>
              </a:solidFill>
              <a:highlight>
                <a:srgbClr val="FFFFFF"/>
              </a:highlight>
              <a:latin typeface="Poppins"/>
              <a:ea typeface="Poppins"/>
              <a:cs typeface="Poppins"/>
              <a:sym typeface="Poppins"/>
            </a:endParaRPr>
          </a:p>
          <a:p>
            <a:pPr indent="-336550" lvl="0" marL="457200" rtl="0" algn="l">
              <a:lnSpc>
                <a:spcPct val="115000"/>
              </a:lnSpc>
              <a:spcBef>
                <a:spcPts val="0"/>
              </a:spcBef>
              <a:spcAft>
                <a:spcPts val="0"/>
              </a:spcAft>
              <a:buClr>
                <a:schemeClr val="dk1"/>
              </a:buClr>
              <a:buSzPts val="1700"/>
              <a:buFont typeface="Poppins"/>
              <a:buChar char="●"/>
            </a:pPr>
            <a:r>
              <a:rPr lang="es-419" sz="1700">
                <a:solidFill>
                  <a:schemeClr val="dk1"/>
                </a:solidFill>
                <a:highlight>
                  <a:srgbClr val="FFFFFF"/>
                </a:highlight>
                <a:latin typeface="Poppins"/>
                <a:ea typeface="Poppins"/>
                <a:cs typeface="Poppins"/>
                <a:sym typeface="Poppins"/>
              </a:rPr>
              <a:t>Las personas alrededor suelen minimizarlo. </a:t>
            </a:r>
            <a:endParaRPr sz="1700">
              <a:solidFill>
                <a:schemeClr val="dk1"/>
              </a:solidFill>
              <a:highlight>
                <a:srgbClr val="FFFFFF"/>
              </a:highlight>
              <a:latin typeface="Poppins"/>
              <a:ea typeface="Poppins"/>
              <a:cs typeface="Poppins"/>
              <a:sym typeface="Poppins"/>
            </a:endParaRPr>
          </a:p>
          <a:p>
            <a:pPr indent="-336550" lvl="0" marL="457200" rtl="0" algn="just">
              <a:lnSpc>
                <a:spcPct val="115000"/>
              </a:lnSpc>
              <a:spcBef>
                <a:spcPts val="0"/>
              </a:spcBef>
              <a:spcAft>
                <a:spcPts val="0"/>
              </a:spcAft>
              <a:buClr>
                <a:schemeClr val="dk1"/>
              </a:buClr>
              <a:buSzPts val="1700"/>
              <a:buFont typeface="Poppins"/>
              <a:buChar char="●"/>
            </a:pPr>
            <a:r>
              <a:rPr lang="es-419" sz="1700">
                <a:solidFill>
                  <a:schemeClr val="dk1"/>
                </a:solidFill>
                <a:highlight>
                  <a:srgbClr val="FFFFFF"/>
                </a:highlight>
                <a:latin typeface="Poppins"/>
                <a:ea typeface="Poppins"/>
                <a:cs typeface="Poppins"/>
                <a:sym typeface="Poppins"/>
              </a:rPr>
              <a:t>Denunciantes son revictimizadas con frases como: “para qué compartes las fotos”, “no debiste haber confiado en él”, “porqué no tienes más cuidado con publicar información personal”, “no debiste haber respondido a su comentario”, etc.</a:t>
            </a:r>
            <a:endParaRPr sz="2500">
              <a:solidFill>
                <a:schemeClr val="dk1"/>
              </a:solidFill>
              <a:highlight>
                <a:srgbClr val="FFFFFF"/>
              </a:highlight>
              <a:latin typeface="Poppins"/>
              <a:ea typeface="Poppins"/>
              <a:cs typeface="Poppins"/>
              <a:sym typeface="Poppins"/>
            </a:endParaRPr>
          </a:p>
        </p:txBody>
      </p:sp>
      <p:sp>
        <p:nvSpPr>
          <p:cNvPr id="115" name="Google Shape;115;gdced3861d1_0_113"/>
          <p:cNvSpPr/>
          <p:nvPr/>
        </p:nvSpPr>
        <p:spPr>
          <a:xfrm>
            <a:off x="9464373" y="6343758"/>
            <a:ext cx="1383600" cy="119100"/>
          </a:xfrm>
          <a:prstGeom prst="rect">
            <a:avLst/>
          </a:prstGeom>
          <a:solidFill>
            <a:srgbClr val="2713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dced3861d1_0_122"/>
          <p:cNvSpPr txBox="1"/>
          <p:nvPr/>
        </p:nvSpPr>
        <p:spPr>
          <a:xfrm>
            <a:off x="838200" y="559740"/>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5EAA8F"/>
              </a:buClr>
              <a:buSzPts val="4400"/>
              <a:buFont typeface="Oswald"/>
              <a:buNone/>
            </a:pPr>
            <a:r>
              <a:rPr b="1" lang="es-419" sz="3600">
                <a:solidFill>
                  <a:srgbClr val="5EAA8F"/>
                </a:solidFill>
                <a:latin typeface="Oswald"/>
                <a:ea typeface="Oswald"/>
                <a:cs typeface="Oswald"/>
                <a:sym typeface="Oswald"/>
              </a:rPr>
              <a:t>¿Cuáles son los</a:t>
            </a:r>
            <a:r>
              <a:rPr b="1" lang="es-419" sz="3600">
                <a:solidFill>
                  <a:srgbClr val="222222"/>
                </a:solidFill>
                <a:latin typeface="Oswald"/>
                <a:ea typeface="Oswald"/>
                <a:cs typeface="Oswald"/>
                <a:sym typeface="Oswald"/>
              </a:rPr>
              <a:t> </a:t>
            </a:r>
            <a:r>
              <a:rPr b="1" lang="es-419" sz="3600">
                <a:solidFill>
                  <a:srgbClr val="271357"/>
                </a:solidFill>
                <a:latin typeface="Oswald"/>
                <a:ea typeface="Oswald"/>
                <a:cs typeface="Oswald"/>
                <a:sym typeface="Oswald"/>
              </a:rPr>
              <a:t>tipos de violencias digitales?</a:t>
            </a:r>
            <a:endParaRPr i="0" sz="3600" u="none" cap="none" strike="noStrike">
              <a:solidFill>
                <a:srgbClr val="5EAA8F"/>
              </a:solidFill>
              <a:latin typeface="Oswald"/>
              <a:ea typeface="Oswald"/>
              <a:cs typeface="Oswald"/>
              <a:sym typeface="Oswald"/>
            </a:endParaRPr>
          </a:p>
        </p:txBody>
      </p:sp>
      <p:sp>
        <p:nvSpPr>
          <p:cNvPr id="121" name="Google Shape;121;gdced3861d1_0_122"/>
          <p:cNvSpPr txBox="1"/>
          <p:nvPr/>
        </p:nvSpPr>
        <p:spPr>
          <a:xfrm>
            <a:off x="996950" y="2171050"/>
            <a:ext cx="4569900" cy="4291800"/>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None/>
            </a:pPr>
            <a:r>
              <a:rPr lang="es-419">
                <a:solidFill>
                  <a:schemeClr val="dk1"/>
                </a:solidFill>
                <a:highlight>
                  <a:srgbClr val="FFFFFF"/>
                </a:highlight>
                <a:latin typeface="Poppins"/>
                <a:ea typeface="Poppins"/>
                <a:cs typeface="Poppins"/>
                <a:sym typeface="Poppins"/>
              </a:rPr>
              <a:t>La violencias digital más común es aquella que atenta contra su integridad sexual: ciberacoso (del total de casos de acoso, el 60% son contra mujeres), sextorsión, difusión no consentida de material íntimo. También, atraviesan múltiples y simultáneas violencias aquellas mujeres que ejercen un rol público o político con el objetivo de excluirlas de la esfera pública y política (En cinco regiones, el 82 por ciento de las parlamentarias denunció haber experimentado algún tipo de violencia). Cerca de la mitad (44%) denunciaron haber recibido amenazas de muerte, violación, agresión o secuestro dirigidas contra ellas o sus familias. </a:t>
            </a:r>
            <a:endParaRPr sz="2200">
              <a:solidFill>
                <a:schemeClr val="dk1"/>
              </a:solidFill>
              <a:highlight>
                <a:srgbClr val="FFFFFF"/>
              </a:highlight>
              <a:latin typeface="Poppins"/>
              <a:ea typeface="Poppins"/>
              <a:cs typeface="Poppins"/>
              <a:sym typeface="Poppins"/>
            </a:endParaRPr>
          </a:p>
        </p:txBody>
      </p:sp>
      <p:pic>
        <p:nvPicPr>
          <p:cNvPr id="122" name="Google Shape;122;gdced3861d1_0_122"/>
          <p:cNvPicPr preferRelativeResize="0"/>
          <p:nvPr/>
        </p:nvPicPr>
        <p:blipFill rotWithShape="1">
          <a:blip r:embed="rId3">
            <a:alphaModFix/>
          </a:blip>
          <a:srcRect b="0" l="0" r="0" t="0"/>
          <a:stretch/>
        </p:blipFill>
        <p:spPr>
          <a:xfrm>
            <a:off x="6606075" y="4824525"/>
            <a:ext cx="2152650" cy="438150"/>
          </a:xfrm>
          <a:prstGeom prst="rect">
            <a:avLst/>
          </a:prstGeom>
          <a:noFill/>
          <a:ln>
            <a:noFill/>
          </a:ln>
        </p:spPr>
      </p:pic>
      <p:sp>
        <p:nvSpPr>
          <p:cNvPr id="123" name="Google Shape;123;gdced3861d1_0_122"/>
          <p:cNvSpPr/>
          <p:nvPr/>
        </p:nvSpPr>
        <p:spPr>
          <a:xfrm>
            <a:off x="9686648" y="6019433"/>
            <a:ext cx="1383600" cy="119100"/>
          </a:xfrm>
          <a:prstGeom prst="rect">
            <a:avLst/>
          </a:prstGeom>
          <a:solidFill>
            <a:srgbClr val="2713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24" name="Google Shape;124;gdced3861d1_0_122"/>
          <p:cNvPicPr preferRelativeResize="0"/>
          <p:nvPr/>
        </p:nvPicPr>
        <p:blipFill>
          <a:blip r:embed="rId4">
            <a:alphaModFix/>
          </a:blip>
          <a:stretch>
            <a:fillRect/>
          </a:stretch>
        </p:blipFill>
        <p:spPr>
          <a:xfrm>
            <a:off x="6838917" y="1770704"/>
            <a:ext cx="4291838" cy="4291800"/>
          </a:xfrm>
          <a:prstGeom prst="rect">
            <a:avLst/>
          </a:prstGeom>
          <a:noFill/>
          <a:ln>
            <a:noFill/>
          </a:ln>
        </p:spPr>
      </p:pic>
      <p:sp>
        <p:nvSpPr>
          <p:cNvPr id="125" name="Google Shape;125;gdced3861d1_0_122"/>
          <p:cNvSpPr/>
          <p:nvPr/>
        </p:nvSpPr>
        <p:spPr>
          <a:xfrm>
            <a:off x="7207303" y="1651599"/>
            <a:ext cx="1383600" cy="119100"/>
          </a:xfrm>
          <a:prstGeom prst="rect">
            <a:avLst/>
          </a:prstGeom>
          <a:solidFill>
            <a:srgbClr val="5EAA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gdced3861d1_0_141"/>
          <p:cNvPicPr preferRelativeResize="0"/>
          <p:nvPr/>
        </p:nvPicPr>
        <p:blipFill rotWithShape="1">
          <a:blip r:embed="rId3">
            <a:alphaModFix/>
          </a:blip>
          <a:srcRect b="0" l="0" r="0" t="0"/>
          <a:stretch/>
        </p:blipFill>
        <p:spPr>
          <a:xfrm>
            <a:off x="0" y="0"/>
            <a:ext cx="12191999" cy="6858000"/>
          </a:xfrm>
          <a:prstGeom prst="rect">
            <a:avLst/>
          </a:prstGeom>
          <a:noFill/>
          <a:ln>
            <a:noFill/>
          </a:ln>
        </p:spPr>
      </p:pic>
      <p:sp>
        <p:nvSpPr>
          <p:cNvPr id="131" name="Google Shape;131;gdced3861d1_0_141"/>
          <p:cNvSpPr txBox="1"/>
          <p:nvPr>
            <p:ph type="title"/>
          </p:nvPr>
        </p:nvSpPr>
        <p:spPr>
          <a:xfrm>
            <a:off x="838200" y="3060343"/>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Oswald"/>
              <a:buNone/>
            </a:pPr>
            <a:r>
              <a:rPr lang="es-419" sz="5400">
                <a:solidFill>
                  <a:schemeClr val="lt1"/>
                </a:solidFill>
                <a:latin typeface="Oswald"/>
                <a:ea typeface="Oswald"/>
                <a:cs typeface="Oswald"/>
                <a:sym typeface="Oswald"/>
              </a:rPr>
              <a:t>Abordaje a </a:t>
            </a:r>
            <a:r>
              <a:rPr lang="es-419" sz="5400">
                <a:solidFill>
                  <a:srgbClr val="5EAA8F"/>
                </a:solidFill>
                <a:latin typeface="Oswald"/>
                <a:ea typeface="Oswald"/>
                <a:cs typeface="Oswald"/>
                <a:sym typeface="Oswald"/>
              </a:rPr>
              <a:t>VIOLENCIAS DIGITALES CON PERSPECTIVA </a:t>
            </a:r>
            <a:r>
              <a:rPr lang="es-419" sz="5400">
                <a:solidFill>
                  <a:srgbClr val="5EAA8F"/>
                </a:solidFill>
                <a:latin typeface="Oswald"/>
                <a:ea typeface="Oswald"/>
                <a:cs typeface="Oswald"/>
                <a:sym typeface="Oswald"/>
              </a:rPr>
              <a:t>DE GÉNERO</a:t>
            </a:r>
            <a:endParaRPr sz="5400">
              <a:solidFill>
                <a:srgbClr val="5EAA8F"/>
              </a:solidFill>
              <a:latin typeface="Oswald"/>
              <a:ea typeface="Oswald"/>
              <a:cs typeface="Oswald"/>
              <a:sym typeface="Oswa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gdacd8e1460_0_1"/>
          <p:cNvPicPr preferRelativeResize="0"/>
          <p:nvPr/>
        </p:nvPicPr>
        <p:blipFill>
          <a:blip r:embed="rId3">
            <a:alphaModFix/>
          </a:blip>
          <a:stretch>
            <a:fillRect/>
          </a:stretch>
        </p:blipFill>
        <p:spPr>
          <a:xfrm>
            <a:off x="7207300" y="2022540"/>
            <a:ext cx="3859800" cy="3859800"/>
          </a:xfrm>
          <a:prstGeom prst="rect">
            <a:avLst/>
          </a:prstGeom>
          <a:noFill/>
          <a:ln>
            <a:noFill/>
          </a:ln>
        </p:spPr>
      </p:pic>
      <p:sp>
        <p:nvSpPr>
          <p:cNvPr id="137" name="Google Shape;137;gdacd8e1460_0_1"/>
          <p:cNvSpPr txBox="1"/>
          <p:nvPr/>
        </p:nvSpPr>
        <p:spPr>
          <a:xfrm>
            <a:off x="880550" y="559765"/>
            <a:ext cx="10515600" cy="1325700"/>
          </a:xfrm>
          <a:prstGeom prst="rect">
            <a:avLst/>
          </a:prstGeom>
          <a:noFill/>
          <a:ln>
            <a:noFill/>
          </a:ln>
        </p:spPr>
        <p:txBody>
          <a:bodyPr anchorCtr="0" anchor="ctr" bIns="45700" lIns="91425" spcFirstLastPara="1" rIns="91425" wrap="square" tIns="45700">
            <a:normAutofit/>
          </a:bodyPr>
          <a:lstStyle/>
          <a:p>
            <a:pPr indent="0" lvl="0" marL="0" rtl="0" algn="just">
              <a:lnSpc>
                <a:spcPct val="115000"/>
              </a:lnSpc>
              <a:spcBef>
                <a:spcPts val="0"/>
              </a:spcBef>
              <a:spcAft>
                <a:spcPts val="0"/>
              </a:spcAft>
              <a:buClr>
                <a:schemeClr val="dk1"/>
              </a:buClr>
              <a:buSzPts val="1100"/>
              <a:buFont typeface="Arial"/>
              <a:buNone/>
            </a:pPr>
            <a:r>
              <a:rPr lang="es-419" sz="3400">
                <a:solidFill>
                  <a:srgbClr val="5EAA8F"/>
                </a:solidFill>
                <a:latin typeface="Oswald"/>
                <a:ea typeface="Oswald"/>
                <a:cs typeface="Oswald"/>
                <a:sym typeface="Oswald"/>
              </a:rPr>
              <a:t>¿Por qué es necesario un abordaje de las</a:t>
            </a:r>
            <a:r>
              <a:rPr lang="es-419" sz="3400">
                <a:solidFill>
                  <a:srgbClr val="222222"/>
                </a:solidFill>
                <a:latin typeface="Oswald"/>
                <a:ea typeface="Oswald"/>
                <a:cs typeface="Oswald"/>
                <a:sym typeface="Oswald"/>
              </a:rPr>
              <a:t> </a:t>
            </a:r>
            <a:r>
              <a:rPr lang="es-419" sz="3400">
                <a:solidFill>
                  <a:srgbClr val="271357"/>
                </a:solidFill>
                <a:latin typeface="Oswald"/>
                <a:ea typeface="Oswald"/>
                <a:cs typeface="Oswald"/>
                <a:sym typeface="Oswald"/>
              </a:rPr>
              <a:t>violencias digitales con perspectiva de género</a:t>
            </a:r>
            <a:r>
              <a:rPr lang="es-419" sz="3400">
                <a:solidFill>
                  <a:srgbClr val="222222"/>
                </a:solidFill>
                <a:latin typeface="Oswald"/>
                <a:ea typeface="Oswald"/>
                <a:cs typeface="Oswald"/>
                <a:sym typeface="Oswald"/>
              </a:rPr>
              <a:t>?</a:t>
            </a:r>
            <a:endParaRPr i="0" sz="6000" u="none" cap="none" strike="noStrike">
              <a:solidFill>
                <a:srgbClr val="5EAA8F"/>
              </a:solidFill>
              <a:latin typeface="Oswald"/>
              <a:ea typeface="Oswald"/>
              <a:cs typeface="Oswald"/>
              <a:sym typeface="Oswald"/>
            </a:endParaRPr>
          </a:p>
        </p:txBody>
      </p:sp>
      <p:sp>
        <p:nvSpPr>
          <p:cNvPr id="138" name="Google Shape;138;gdacd8e1460_0_1"/>
          <p:cNvSpPr txBox="1"/>
          <p:nvPr/>
        </p:nvSpPr>
        <p:spPr>
          <a:xfrm>
            <a:off x="996950" y="2171050"/>
            <a:ext cx="4569900" cy="4291800"/>
          </a:xfrm>
          <a:prstGeom prst="rect">
            <a:avLst/>
          </a:prstGeom>
          <a:noFill/>
          <a:ln>
            <a:noFill/>
          </a:ln>
        </p:spPr>
        <p:txBody>
          <a:bodyPr anchorCtr="0" anchor="t" bIns="45700" lIns="91425" spcFirstLastPara="1" rIns="91425" wrap="square" tIns="45700">
            <a:normAutofit lnSpcReduction="10000"/>
          </a:bodyPr>
          <a:lstStyle/>
          <a:p>
            <a:pPr indent="-330200" lvl="0" marL="457200" rtl="0" algn="just">
              <a:lnSpc>
                <a:spcPct val="115000"/>
              </a:lnSpc>
              <a:spcBef>
                <a:spcPts val="0"/>
              </a:spcBef>
              <a:spcAft>
                <a:spcPts val="0"/>
              </a:spcAft>
              <a:buClr>
                <a:schemeClr val="dk1"/>
              </a:buClr>
              <a:buSzPts val="1600"/>
              <a:buFont typeface="Poppins"/>
              <a:buChar char="●"/>
            </a:pPr>
            <a:r>
              <a:rPr lang="es-419" sz="1600">
                <a:solidFill>
                  <a:schemeClr val="dk1"/>
                </a:solidFill>
                <a:highlight>
                  <a:srgbClr val="FFFFFF"/>
                </a:highlight>
                <a:latin typeface="Poppins"/>
                <a:ea typeface="Poppins"/>
                <a:cs typeface="Poppins"/>
                <a:sym typeface="Poppins"/>
              </a:rPr>
              <a:t>Posibilidades que brinda la tecnología en la intrusión de la vida privada, el anonimato y la intensidad que puede cobrar la violencia</a:t>
            </a:r>
            <a:endParaRPr sz="1600">
              <a:solidFill>
                <a:schemeClr val="dk1"/>
              </a:solidFill>
              <a:highlight>
                <a:srgbClr val="FFFFFF"/>
              </a:highlight>
              <a:latin typeface="Poppins"/>
              <a:ea typeface="Poppins"/>
              <a:cs typeface="Poppins"/>
              <a:sym typeface="Poppins"/>
            </a:endParaRPr>
          </a:p>
          <a:p>
            <a:pPr indent="-330200" lvl="0" marL="457200" rtl="0" algn="just">
              <a:lnSpc>
                <a:spcPct val="115000"/>
              </a:lnSpc>
              <a:spcBef>
                <a:spcPts val="0"/>
              </a:spcBef>
              <a:spcAft>
                <a:spcPts val="0"/>
              </a:spcAft>
              <a:buClr>
                <a:schemeClr val="dk1"/>
              </a:buClr>
              <a:buSzPts val="1600"/>
              <a:buFont typeface="Poppins"/>
              <a:buChar char="●"/>
            </a:pPr>
            <a:r>
              <a:rPr lang="es-419" sz="1600">
                <a:solidFill>
                  <a:schemeClr val="dk1"/>
                </a:solidFill>
                <a:highlight>
                  <a:srgbClr val="FFFFFF"/>
                </a:highlight>
                <a:latin typeface="Poppins"/>
                <a:ea typeface="Poppins"/>
                <a:cs typeface="Poppins"/>
                <a:sym typeface="Poppins"/>
              </a:rPr>
              <a:t>Cultura de la impunidad pues muchas mujeres se ven disuadidas de denunciar a las personas que comenten actos violentos</a:t>
            </a:r>
            <a:endParaRPr sz="1600">
              <a:solidFill>
                <a:schemeClr val="dk1"/>
              </a:solidFill>
              <a:highlight>
                <a:srgbClr val="FFFFFF"/>
              </a:highlight>
              <a:latin typeface="Poppins"/>
              <a:ea typeface="Poppins"/>
              <a:cs typeface="Poppins"/>
              <a:sym typeface="Poppins"/>
            </a:endParaRPr>
          </a:p>
          <a:p>
            <a:pPr indent="-330200" lvl="0" marL="457200" rtl="0" algn="just">
              <a:lnSpc>
                <a:spcPct val="115000"/>
              </a:lnSpc>
              <a:spcBef>
                <a:spcPts val="0"/>
              </a:spcBef>
              <a:spcAft>
                <a:spcPts val="0"/>
              </a:spcAft>
              <a:buClr>
                <a:srgbClr val="2C2F34"/>
              </a:buClr>
              <a:buSzPts val="1600"/>
              <a:buFont typeface="Poppins"/>
              <a:buChar char="●"/>
            </a:pPr>
            <a:r>
              <a:rPr lang="es-419" sz="1600">
                <a:solidFill>
                  <a:srgbClr val="2C2F34"/>
                </a:solidFill>
                <a:highlight>
                  <a:srgbClr val="FFFFFF"/>
                </a:highlight>
                <a:latin typeface="Poppins"/>
                <a:ea typeface="Poppins"/>
                <a:cs typeface="Poppins"/>
                <a:sym typeface="Poppins"/>
              </a:rPr>
              <a:t>Efectos psico-sociales que puede tener el acoso en línea pueden ser devastadores.</a:t>
            </a:r>
            <a:endParaRPr sz="1600">
              <a:solidFill>
                <a:srgbClr val="2C2F34"/>
              </a:solidFill>
              <a:highlight>
                <a:srgbClr val="FFFFFF"/>
              </a:highlight>
              <a:latin typeface="Poppins"/>
              <a:ea typeface="Poppins"/>
              <a:cs typeface="Poppins"/>
              <a:sym typeface="Poppins"/>
            </a:endParaRPr>
          </a:p>
          <a:p>
            <a:pPr indent="-330200" lvl="0" marL="457200" rtl="0" algn="just">
              <a:lnSpc>
                <a:spcPct val="115000"/>
              </a:lnSpc>
              <a:spcBef>
                <a:spcPts val="0"/>
              </a:spcBef>
              <a:spcAft>
                <a:spcPts val="0"/>
              </a:spcAft>
              <a:buClr>
                <a:srgbClr val="2C2F34"/>
              </a:buClr>
              <a:buSzPts val="1600"/>
              <a:buFont typeface="Poppins"/>
              <a:buChar char="●"/>
            </a:pPr>
            <a:r>
              <a:rPr lang="es-419" sz="1600">
                <a:solidFill>
                  <a:srgbClr val="2C2F34"/>
                </a:solidFill>
                <a:highlight>
                  <a:srgbClr val="FFFFFF"/>
                </a:highlight>
                <a:latin typeface="Poppins"/>
                <a:ea typeface="Poppins"/>
                <a:cs typeface="Poppins"/>
                <a:sym typeface="Poppins"/>
              </a:rPr>
              <a:t>Hay vacíos legales que no las amparan en estas situaciones o porque no identifican claramente qué es lo que están enfrentando</a:t>
            </a:r>
            <a:br>
              <a:rPr lang="es-419" sz="1000">
                <a:solidFill>
                  <a:srgbClr val="2C2F34"/>
                </a:solidFill>
                <a:highlight>
                  <a:srgbClr val="FFFFFF"/>
                </a:highlight>
                <a:latin typeface="Poppins"/>
                <a:ea typeface="Poppins"/>
                <a:cs typeface="Poppins"/>
                <a:sym typeface="Poppins"/>
              </a:rPr>
            </a:br>
            <a:endParaRPr sz="1000">
              <a:solidFill>
                <a:schemeClr val="dk1"/>
              </a:solidFill>
              <a:highlight>
                <a:srgbClr val="FFFFFF"/>
              </a:highlight>
              <a:latin typeface="Poppins"/>
              <a:ea typeface="Poppins"/>
              <a:cs typeface="Poppins"/>
              <a:sym typeface="Poppins"/>
            </a:endParaRPr>
          </a:p>
        </p:txBody>
      </p:sp>
      <p:pic>
        <p:nvPicPr>
          <p:cNvPr id="139" name="Google Shape;139;gdacd8e1460_0_1"/>
          <p:cNvPicPr preferRelativeResize="0"/>
          <p:nvPr/>
        </p:nvPicPr>
        <p:blipFill rotWithShape="1">
          <a:blip r:embed="rId4">
            <a:alphaModFix/>
          </a:blip>
          <a:srcRect b="0" l="0" r="0" t="0"/>
          <a:stretch/>
        </p:blipFill>
        <p:spPr>
          <a:xfrm>
            <a:off x="6627225" y="5142025"/>
            <a:ext cx="2152650" cy="438150"/>
          </a:xfrm>
          <a:prstGeom prst="rect">
            <a:avLst/>
          </a:prstGeom>
          <a:noFill/>
          <a:ln>
            <a:noFill/>
          </a:ln>
        </p:spPr>
      </p:pic>
      <p:sp>
        <p:nvSpPr>
          <p:cNvPr id="140" name="Google Shape;140;gdacd8e1460_0_1"/>
          <p:cNvSpPr/>
          <p:nvPr/>
        </p:nvSpPr>
        <p:spPr>
          <a:xfrm>
            <a:off x="10012548" y="5580183"/>
            <a:ext cx="1383600" cy="119100"/>
          </a:xfrm>
          <a:prstGeom prst="rect">
            <a:avLst/>
          </a:prstGeom>
          <a:solidFill>
            <a:srgbClr val="2713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1" name="Google Shape;141;gdacd8e1460_0_1"/>
          <p:cNvSpPr/>
          <p:nvPr/>
        </p:nvSpPr>
        <p:spPr>
          <a:xfrm>
            <a:off x="7011753" y="2117274"/>
            <a:ext cx="1383600" cy="119100"/>
          </a:xfrm>
          <a:prstGeom prst="rect">
            <a:avLst/>
          </a:prstGeom>
          <a:solidFill>
            <a:srgbClr val="5EAA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gdacd8e1460_0_10"/>
          <p:cNvPicPr preferRelativeResize="0"/>
          <p:nvPr/>
        </p:nvPicPr>
        <p:blipFill>
          <a:blip r:embed="rId3">
            <a:alphaModFix/>
          </a:blip>
          <a:stretch>
            <a:fillRect/>
          </a:stretch>
        </p:blipFill>
        <p:spPr>
          <a:xfrm>
            <a:off x="7324406" y="1885450"/>
            <a:ext cx="3830418" cy="4042350"/>
          </a:xfrm>
          <a:prstGeom prst="rect">
            <a:avLst/>
          </a:prstGeom>
          <a:noFill/>
          <a:ln>
            <a:noFill/>
          </a:ln>
        </p:spPr>
      </p:pic>
      <p:sp>
        <p:nvSpPr>
          <p:cNvPr id="147" name="Google Shape;147;gdacd8e1460_0_10"/>
          <p:cNvSpPr txBox="1"/>
          <p:nvPr/>
        </p:nvSpPr>
        <p:spPr>
          <a:xfrm>
            <a:off x="838200" y="559740"/>
            <a:ext cx="10515600" cy="1325700"/>
          </a:xfrm>
          <a:prstGeom prst="rect">
            <a:avLst/>
          </a:prstGeom>
          <a:noFill/>
          <a:ln>
            <a:noFill/>
          </a:ln>
        </p:spPr>
        <p:txBody>
          <a:bodyPr anchorCtr="0" anchor="ctr" bIns="45700" lIns="91425" spcFirstLastPara="1" rIns="91425" wrap="square" tIns="45700">
            <a:normAutofit/>
          </a:bodyPr>
          <a:lstStyle/>
          <a:p>
            <a:pPr indent="0" lvl="0" marL="0" rtl="0" algn="just">
              <a:lnSpc>
                <a:spcPct val="115000"/>
              </a:lnSpc>
              <a:spcBef>
                <a:spcPts val="0"/>
              </a:spcBef>
              <a:spcAft>
                <a:spcPts val="0"/>
              </a:spcAft>
              <a:buClr>
                <a:schemeClr val="dk1"/>
              </a:buClr>
              <a:buSzPts val="1100"/>
              <a:buFont typeface="Arial"/>
              <a:buNone/>
            </a:pPr>
            <a:r>
              <a:rPr lang="es-419" sz="3300">
                <a:solidFill>
                  <a:srgbClr val="5EAA8F"/>
                </a:solidFill>
                <a:latin typeface="Oswald"/>
                <a:ea typeface="Oswald"/>
                <a:cs typeface="Oswald"/>
                <a:sym typeface="Oswald"/>
              </a:rPr>
              <a:t>¿Cómo se deben abordar las</a:t>
            </a:r>
            <a:r>
              <a:rPr lang="es-419" sz="3300">
                <a:solidFill>
                  <a:srgbClr val="222222"/>
                </a:solidFill>
                <a:latin typeface="Oswald"/>
                <a:ea typeface="Oswald"/>
                <a:cs typeface="Oswald"/>
                <a:sym typeface="Oswald"/>
              </a:rPr>
              <a:t> </a:t>
            </a:r>
            <a:r>
              <a:rPr lang="es-419" sz="3300">
                <a:solidFill>
                  <a:srgbClr val="271357"/>
                </a:solidFill>
                <a:latin typeface="Oswald"/>
                <a:ea typeface="Oswald"/>
                <a:cs typeface="Oswald"/>
                <a:sym typeface="Oswald"/>
              </a:rPr>
              <a:t>violencias digitales contra las mujeres</a:t>
            </a:r>
            <a:r>
              <a:rPr lang="es-419" sz="3300">
                <a:solidFill>
                  <a:srgbClr val="222222"/>
                </a:solidFill>
                <a:latin typeface="Oswald"/>
                <a:ea typeface="Oswald"/>
                <a:cs typeface="Oswald"/>
                <a:sym typeface="Oswald"/>
              </a:rPr>
              <a:t>?</a:t>
            </a:r>
            <a:r>
              <a:rPr lang="es-419" sz="3300">
                <a:solidFill>
                  <a:srgbClr val="222222"/>
                </a:solidFill>
                <a:highlight>
                  <a:srgbClr val="FFFFFF"/>
                </a:highlight>
                <a:latin typeface="Oswald"/>
                <a:ea typeface="Oswald"/>
                <a:cs typeface="Oswald"/>
                <a:sym typeface="Oswald"/>
              </a:rPr>
              <a:t> </a:t>
            </a:r>
            <a:endParaRPr i="0" sz="7600" u="none" cap="none" strike="noStrike">
              <a:solidFill>
                <a:srgbClr val="5EAA8F"/>
              </a:solidFill>
              <a:latin typeface="Oswald"/>
              <a:ea typeface="Oswald"/>
              <a:cs typeface="Oswald"/>
              <a:sym typeface="Oswald"/>
            </a:endParaRPr>
          </a:p>
        </p:txBody>
      </p:sp>
      <p:sp>
        <p:nvSpPr>
          <p:cNvPr id="148" name="Google Shape;148;gdacd8e1460_0_10"/>
          <p:cNvSpPr txBox="1"/>
          <p:nvPr/>
        </p:nvSpPr>
        <p:spPr>
          <a:xfrm>
            <a:off x="996950" y="2171050"/>
            <a:ext cx="4569900" cy="4291800"/>
          </a:xfrm>
          <a:prstGeom prst="rect">
            <a:avLst/>
          </a:prstGeom>
          <a:noFill/>
          <a:ln>
            <a:noFill/>
          </a:ln>
        </p:spPr>
        <p:txBody>
          <a:bodyPr anchorCtr="0" anchor="t" bIns="45700" lIns="91425" spcFirstLastPara="1" rIns="91425" wrap="square" tIns="45700">
            <a:normAutofit lnSpcReduction="10000"/>
          </a:bodyPr>
          <a:lstStyle/>
          <a:p>
            <a:pPr indent="-374650" lvl="0" marL="457200" rtl="0" algn="just">
              <a:lnSpc>
                <a:spcPct val="115000"/>
              </a:lnSpc>
              <a:spcBef>
                <a:spcPts val="0"/>
              </a:spcBef>
              <a:spcAft>
                <a:spcPts val="0"/>
              </a:spcAft>
              <a:buClr>
                <a:schemeClr val="dk1"/>
              </a:buClr>
              <a:buSzPts val="2300"/>
              <a:buFont typeface="Poppins"/>
              <a:buChar char="●"/>
            </a:pPr>
            <a:r>
              <a:rPr b="1" lang="es-419" sz="1700">
                <a:solidFill>
                  <a:schemeClr val="dk1"/>
                </a:solidFill>
                <a:highlight>
                  <a:srgbClr val="FFFFFF"/>
                </a:highlight>
                <a:latin typeface="Poppins"/>
                <a:ea typeface="Poppins"/>
                <a:cs typeface="Poppins"/>
                <a:sym typeface="Poppins"/>
              </a:rPr>
              <a:t>Analiza tus sesgos de género: </a:t>
            </a:r>
            <a:r>
              <a:rPr lang="es-419" sz="1700">
                <a:solidFill>
                  <a:schemeClr val="dk1"/>
                </a:solidFill>
                <a:highlight>
                  <a:srgbClr val="FFFFFF"/>
                </a:highlight>
                <a:latin typeface="Poppins"/>
                <a:ea typeface="Poppins"/>
                <a:cs typeface="Poppins"/>
                <a:sym typeface="Poppins"/>
              </a:rPr>
              <a:t>Los sesgos hacen referencia a los errores sistemáticos que distorsionan los datos y los análisis que se hacen a partir de ellos.</a:t>
            </a:r>
            <a:endParaRPr sz="2300">
              <a:solidFill>
                <a:schemeClr val="dk1"/>
              </a:solidFill>
              <a:highlight>
                <a:srgbClr val="FFFFFF"/>
              </a:highlight>
              <a:latin typeface="Poppins"/>
              <a:ea typeface="Poppins"/>
              <a:cs typeface="Poppins"/>
              <a:sym typeface="Poppins"/>
            </a:endParaRPr>
          </a:p>
          <a:p>
            <a:pPr indent="-374650" lvl="0" marL="457200" rtl="0" algn="just">
              <a:lnSpc>
                <a:spcPct val="115000"/>
              </a:lnSpc>
              <a:spcBef>
                <a:spcPts val="0"/>
              </a:spcBef>
              <a:spcAft>
                <a:spcPts val="0"/>
              </a:spcAft>
              <a:buClr>
                <a:schemeClr val="dk1"/>
              </a:buClr>
              <a:buSzPts val="2300"/>
              <a:buFont typeface="Poppins"/>
              <a:buChar char="●"/>
            </a:pPr>
            <a:r>
              <a:rPr b="1" lang="es-419" sz="1700">
                <a:solidFill>
                  <a:schemeClr val="dk1"/>
                </a:solidFill>
                <a:highlight>
                  <a:srgbClr val="FFFFFF"/>
                </a:highlight>
                <a:latin typeface="Poppins"/>
                <a:ea typeface="Poppins"/>
                <a:cs typeface="Poppins"/>
                <a:sym typeface="Poppins"/>
              </a:rPr>
              <a:t>Entender cómo esta violencia está atravesada por el género </a:t>
            </a:r>
            <a:r>
              <a:rPr lang="es-419" sz="1700">
                <a:solidFill>
                  <a:schemeClr val="dk1"/>
                </a:solidFill>
                <a:highlight>
                  <a:srgbClr val="FFFFFF"/>
                </a:highlight>
                <a:latin typeface="Poppins"/>
                <a:ea typeface="Poppins"/>
                <a:cs typeface="Poppins"/>
                <a:sym typeface="Poppins"/>
              </a:rPr>
              <a:t>y además como estas violencias afectan de manera diferenciada a las mujeres, entiendo que puede conllevar a consecuencias que incluso vulneren sus derechos humanos</a:t>
            </a:r>
            <a:br>
              <a:rPr lang="es-419" sz="1000">
                <a:solidFill>
                  <a:srgbClr val="2C2F34"/>
                </a:solidFill>
                <a:highlight>
                  <a:srgbClr val="FFFFFF"/>
                </a:highlight>
                <a:latin typeface="Poppins"/>
                <a:ea typeface="Poppins"/>
                <a:cs typeface="Poppins"/>
                <a:sym typeface="Poppins"/>
              </a:rPr>
            </a:br>
            <a:endParaRPr sz="1000">
              <a:solidFill>
                <a:schemeClr val="dk1"/>
              </a:solidFill>
              <a:highlight>
                <a:srgbClr val="FFFFFF"/>
              </a:highlight>
              <a:latin typeface="Poppins"/>
              <a:ea typeface="Poppins"/>
              <a:cs typeface="Poppins"/>
              <a:sym typeface="Poppins"/>
            </a:endParaRPr>
          </a:p>
        </p:txBody>
      </p:sp>
      <p:pic>
        <p:nvPicPr>
          <p:cNvPr id="149" name="Google Shape;149;gdacd8e1460_0_10"/>
          <p:cNvPicPr preferRelativeResize="0"/>
          <p:nvPr/>
        </p:nvPicPr>
        <p:blipFill rotWithShape="1">
          <a:blip r:embed="rId4">
            <a:alphaModFix/>
          </a:blip>
          <a:srcRect b="0" l="0" r="0" t="0"/>
          <a:stretch/>
        </p:blipFill>
        <p:spPr>
          <a:xfrm>
            <a:off x="9389500" y="1977625"/>
            <a:ext cx="2152650" cy="438150"/>
          </a:xfrm>
          <a:prstGeom prst="rect">
            <a:avLst/>
          </a:prstGeom>
          <a:noFill/>
          <a:ln>
            <a:noFill/>
          </a:ln>
        </p:spPr>
      </p:pic>
      <p:sp>
        <p:nvSpPr>
          <p:cNvPr id="150" name="Google Shape;150;gdacd8e1460_0_10"/>
          <p:cNvSpPr/>
          <p:nvPr/>
        </p:nvSpPr>
        <p:spPr>
          <a:xfrm>
            <a:off x="9686648" y="6019433"/>
            <a:ext cx="1383600" cy="119100"/>
          </a:xfrm>
          <a:prstGeom prst="rect">
            <a:avLst/>
          </a:prstGeom>
          <a:solidFill>
            <a:srgbClr val="2713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1" name="Google Shape;151;gdacd8e1460_0_10"/>
          <p:cNvSpPr/>
          <p:nvPr/>
        </p:nvSpPr>
        <p:spPr>
          <a:xfrm>
            <a:off x="6889803" y="1662174"/>
            <a:ext cx="1383600" cy="119100"/>
          </a:xfrm>
          <a:prstGeom prst="rect">
            <a:avLst/>
          </a:prstGeom>
          <a:solidFill>
            <a:srgbClr val="5EAA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gdced3861d1_0_98"/>
          <p:cNvPicPr preferRelativeResize="0"/>
          <p:nvPr/>
        </p:nvPicPr>
        <p:blipFill rotWithShape="1">
          <a:blip r:embed="rId3">
            <a:alphaModFix/>
          </a:blip>
          <a:srcRect b="0" l="0" r="0" t="0"/>
          <a:stretch/>
        </p:blipFill>
        <p:spPr>
          <a:xfrm>
            <a:off x="0" y="0"/>
            <a:ext cx="12191999" cy="6858000"/>
          </a:xfrm>
          <a:prstGeom prst="rect">
            <a:avLst/>
          </a:prstGeom>
          <a:noFill/>
          <a:ln>
            <a:noFill/>
          </a:ln>
        </p:spPr>
      </p:pic>
      <p:sp>
        <p:nvSpPr>
          <p:cNvPr id="157" name="Google Shape;157;gdced3861d1_0_98"/>
          <p:cNvSpPr txBox="1"/>
          <p:nvPr>
            <p:ph type="title"/>
          </p:nvPr>
        </p:nvSpPr>
        <p:spPr>
          <a:xfrm>
            <a:off x="838200" y="3060343"/>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Oswald"/>
              <a:buNone/>
            </a:pPr>
            <a:r>
              <a:rPr lang="es-419" sz="5400">
                <a:solidFill>
                  <a:schemeClr val="lt1"/>
                </a:solidFill>
                <a:latin typeface="Oswald"/>
                <a:ea typeface="Oswald"/>
                <a:cs typeface="Oswald"/>
                <a:sym typeface="Oswald"/>
              </a:rPr>
              <a:t>Estrategias de seguridad digital </a:t>
            </a:r>
            <a:r>
              <a:rPr lang="es-419" sz="5400">
                <a:solidFill>
                  <a:srgbClr val="5EAA8F"/>
                </a:solidFill>
                <a:latin typeface="Oswald"/>
                <a:ea typeface="Oswald"/>
                <a:cs typeface="Oswald"/>
                <a:sym typeface="Oswald"/>
              </a:rPr>
              <a:t>PARA MUJERES</a:t>
            </a:r>
            <a:endParaRPr sz="5400">
              <a:solidFill>
                <a:srgbClr val="5EAA8F"/>
              </a:solidFill>
              <a:latin typeface="Oswald"/>
              <a:ea typeface="Oswald"/>
              <a:cs typeface="Oswald"/>
              <a:sym typeface="Oswa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2021-01-26T14:50:47Z</dcterms:created>
  <dc:creator>BeStMaker Lazarte</dc:creator>
</cp:coreProperties>
</file>