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Lst>
  <p:sldSz cy="6858000" cx="12192000"/>
  <p:notesSz cx="6858000" cy="9144000"/>
  <p:embeddedFontLst>
    <p:embeddedFont>
      <p:font typeface="Roboto"/>
      <p:regular r:id="rId28"/>
      <p:bold r:id="rId29"/>
      <p:italic r:id="rId30"/>
      <p:boldItalic r:id="rId31"/>
    </p:embeddedFont>
    <p:embeddedFont>
      <p:font typeface="Poppins"/>
      <p:regular r:id="rId32"/>
      <p:bold r:id="rId33"/>
      <p:italic r:id="rId34"/>
      <p:boldItalic r:id="rId35"/>
    </p:embeddedFont>
    <p:embeddedFont>
      <p:font typeface="Oswald"/>
      <p:regular r:id="rId36"/>
      <p:bold r:id="rId3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38" roundtripDataSignature="AMtx7mgUfV8LGHnu35H/5uz0yRN6741gt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C4C99324-98D8-4E8C-BA90-AB3D471EAB74}">
  <a:tblStyle styleId="{C4C99324-98D8-4E8C-BA90-AB3D471EAB74}"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8375409B-85FB-4E0F-80EA-C5DFEFDA1E97}" styleName="Table_1">
    <a:wholeTbl>
      <a:tcTxStyle>
        <a:font>
          <a:latin typeface="Arial"/>
          <a:ea typeface="Arial"/>
          <a:cs typeface="Arial"/>
        </a:font>
        <a:srgbClr val="000000"/>
      </a:tcTxStyle>
      <a:tcStyle>
        <a:tcBdr>
          <a:left>
            <a:ln cap="flat" cmpd="sng" w="12700">
              <a:solidFill>
                <a:srgbClr val="000000"/>
              </a:solidFill>
              <a:prstDash val="solid"/>
              <a:round/>
              <a:headEnd len="sm" w="sm" type="none"/>
              <a:tailEnd len="sm" w="sm" type="none"/>
            </a:ln>
          </a:left>
          <a:right>
            <a:ln cap="flat" cmpd="sng" w="12700">
              <a:solidFill>
                <a:srgbClr val="000000"/>
              </a:solidFill>
              <a:prstDash val="solid"/>
              <a:round/>
              <a:headEnd len="sm" w="sm" type="none"/>
              <a:tailEnd len="sm" w="sm" type="none"/>
            </a:ln>
          </a:right>
          <a:top>
            <a:ln cap="flat" cmpd="sng" w="12700">
              <a:solidFill>
                <a:srgbClr val="000000"/>
              </a:solidFill>
              <a:prstDash val="solid"/>
              <a:round/>
              <a:headEnd len="sm" w="sm" type="none"/>
              <a:tailEnd len="sm" w="sm" type="none"/>
            </a:ln>
          </a:top>
          <a:bottom>
            <a:ln cap="flat" cmpd="sng" w="12700">
              <a:solidFill>
                <a:srgbClr val="000000"/>
              </a:solidFill>
              <a:prstDash val="solid"/>
              <a:round/>
              <a:headEnd len="sm" w="sm" type="none"/>
              <a:tailEnd len="sm" w="sm" type="none"/>
            </a:ln>
          </a:bottom>
          <a:insideH>
            <a:ln cap="flat" cmpd="sng" w="12700">
              <a:solidFill>
                <a:srgbClr val="000000"/>
              </a:solidFill>
              <a:prstDash val="solid"/>
              <a:round/>
              <a:headEnd len="sm" w="sm" type="none"/>
              <a:tailEnd len="sm" w="sm" type="none"/>
            </a:ln>
          </a:insideH>
          <a:insideV>
            <a:ln cap="flat" cmpd="sng" w="12700">
              <a:solidFill>
                <a:srgbClr val="000000"/>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A81CF10A-AFF8-45A9-9CE7-92BB1D3AF204}" styleName="Table_2">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font" Target="fonts/Roboto-regular.fntdata"/><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Roboto-bold.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Roboto-boldItalic.fntdata"/><Relationship Id="rId30" Type="http://schemas.openxmlformats.org/officeDocument/2006/relationships/font" Target="fonts/Roboto-italic.fntdata"/><Relationship Id="rId11" Type="http://schemas.openxmlformats.org/officeDocument/2006/relationships/slide" Target="slides/slide6.xml"/><Relationship Id="rId33" Type="http://schemas.openxmlformats.org/officeDocument/2006/relationships/font" Target="fonts/Poppins-bold.fntdata"/><Relationship Id="rId10" Type="http://schemas.openxmlformats.org/officeDocument/2006/relationships/slide" Target="slides/slide5.xml"/><Relationship Id="rId32" Type="http://schemas.openxmlformats.org/officeDocument/2006/relationships/font" Target="fonts/Poppins-regular.fntdata"/><Relationship Id="rId13" Type="http://schemas.openxmlformats.org/officeDocument/2006/relationships/slide" Target="slides/slide8.xml"/><Relationship Id="rId35" Type="http://schemas.openxmlformats.org/officeDocument/2006/relationships/font" Target="fonts/Poppins-boldItalic.fntdata"/><Relationship Id="rId12" Type="http://schemas.openxmlformats.org/officeDocument/2006/relationships/slide" Target="slides/slide7.xml"/><Relationship Id="rId34" Type="http://schemas.openxmlformats.org/officeDocument/2006/relationships/font" Target="fonts/Poppins-italic.fntdata"/><Relationship Id="rId15" Type="http://schemas.openxmlformats.org/officeDocument/2006/relationships/slide" Target="slides/slide10.xml"/><Relationship Id="rId37" Type="http://schemas.openxmlformats.org/officeDocument/2006/relationships/font" Target="fonts/Oswald-bold.fntdata"/><Relationship Id="rId14" Type="http://schemas.openxmlformats.org/officeDocument/2006/relationships/slide" Target="slides/slide9.xml"/><Relationship Id="rId36" Type="http://schemas.openxmlformats.org/officeDocument/2006/relationships/font" Target="fonts/Oswald-regular.fntdata"/><Relationship Id="rId17" Type="http://schemas.openxmlformats.org/officeDocument/2006/relationships/slide" Target="slides/slide12.xml"/><Relationship Id="rId16" Type="http://schemas.openxmlformats.org/officeDocument/2006/relationships/slide" Target="slides/slide11.xml"/><Relationship Id="rId38" Type="http://customschemas.google.com/relationships/presentationmetadata" Target="meta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dd2f25bad5_0_7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6" name="Google Shape;156;gdd2f25bad5_0_7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bd03153798_0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3" name="Google Shape;163;gbd03153798_0_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bd03153798_0_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0" name="Google Shape;170;gbd03153798_0_1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bd03153798_0_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8" name="Google Shape;178;gbd03153798_0_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bd03153798_0_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6" name="Google Shape;186;gbd03153798_0_2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dd2f25bad5_0_10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5" name="Google Shape;195;gdd2f25bad5_0_10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dd2f25bad5_0_1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03" name="Google Shape;203;gdd2f25bad5_0_11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afd4ecb441_0_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0" name="Google Shape;210;gafd4ecb441_0_3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afd4ecb441_0_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6" name="Google Shape;216;gafd4ecb441_0_3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afd4ecb441_0_5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3" name="Google Shape;223;gafd4ecb441_0_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1" name="Google Shape;91;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bd03153798_0_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31" name="Google Shape;231;gbd03153798_0_3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bd03153798_0_3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7" name="Google Shape;237;gbd03153798_0_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45" name="Google Shape;245;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7" name="Google Shape;97;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afd4ecb441_0_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4" name="Google Shape;104;gafd4ecb441_0_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afd4ecb441_0_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3" name="Google Shape;113;gafd4ecb441_0_2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dd2f25bad5_0_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1" name="Google Shape;121;gdd2f25bad5_0_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dd2f25bad5_0_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9" name="Google Shape;129;gdd2f25bad5_0_3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afd4ecb441_0_1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6" name="Google Shape;136;gafd4ecb441_0_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dd2f25bad5_0_6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0" name="Google Shape;150;gdd2f25bad5_0_6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de título" type="title">
  <p:cSld name="TITLE">
    <p:spTree>
      <p:nvGrpSpPr>
        <p:cNvPr id="11" name="Shape 11"/>
        <p:cNvGrpSpPr/>
        <p:nvPr/>
      </p:nvGrpSpPr>
      <p:grpSpPr>
        <a:xfrm>
          <a:off x="0" y="0"/>
          <a:ext cx="0" cy="0"/>
          <a:chOff x="0" y="0"/>
          <a:chExt cx="0" cy="0"/>
        </a:xfrm>
      </p:grpSpPr>
      <p:sp>
        <p:nvSpPr>
          <p:cNvPr id="12" name="Google Shape;12;p6"/>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 name="Google Shape;13;p6"/>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4" name="Google Shape;14;p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 name="Google Shape;15;p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 name="Google Shape;16;p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texto vertical" type="vertTx">
  <p:cSld name="VERTICAL_TEXT">
    <p:spTree>
      <p:nvGrpSpPr>
        <p:cNvPr id="68" name="Shape 68"/>
        <p:cNvGrpSpPr/>
        <p:nvPr/>
      </p:nvGrpSpPr>
      <p:grpSpPr>
        <a:xfrm>
          <a:off x="0" y="0"/>
          <a:ext cx="0" cy="0"/>
          <a:chOff x="0" y="0"/>
          <a:chExt cx="0" cy="0"/>
        </a:xfrm>
      </p:grpSpPr>
      <p:sp>
        <p:nvSpPr>
          <p:cNvPr id="69" name="Google Shape;69;p1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15"/>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p1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1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1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vertical y texto" type="vertTitleAndTx">
  <p:cSld name="VERTICAL_TITLE_AND_VERTICAL_TEXT">
    <p:spTree>
      <p:nvGrpSpPr>
        <p:cNvPr id="74" name="Shape 74"/>
        <p:cNvGrpSpPr/>
        <p:nvPr/>
      </p:nvGrpSpPr>
      <p:grpSpPr>
        <a:xfrm>
          <a:off x="0" y="0"/>
          <a:ext cx="0" cy="0"/>
          <a:chOff x="0" y="0"/>
          <a:chExt cx="0" cy="0"/>
        </a:xfrm>
      </p:grpSpPr>
      <p:sp>
        <p:nvSpPr>
          <p:cNvPr id="75" name="Google Shape;75;p16"/>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16"/>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p1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1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1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objetos" type="obj">
  <p:cSld name="OBJECT">
    <p:spTree>
      <p:nvGrpSpPr>
        <p:cNvPr id="17" name="Shape 17"/>
        <p:cNvGrpSpPr/>
        <p:nvPr/>
      </p:nvGrpSpPr>
      <p:grpSpPr>
        <a:xfrm>
          <a:off x="0" y="0"/>
          <a:ext cx="0" cy="0"/>
          <a:chOff x="0" y="0"/>
          <a:chExt cx="0" cy="0"/>
        </a:xfrm>
      </p:grpSpPr>
      <p:sp>
        <p:nvSpPr>
          <p:cNvPr id="18" name="Google Shape;18;p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 name="Google Shape;20;p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 name="Google Shape;22;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cabezado de sección" type="secHead">
  <p:cSld name="SECTION_HEADER">
    <p:spTree>
      <p:nvGrpSpPr>
        <p:cNvPr id="23" name="Shape 23"/>
        <p:cNvGrpSpPr/>
        <p:nvPr/>
      </p:nvGrpSpPr>
      <p:grpSpPr>
        <a:xfrm>
          <a:off x="0" y="0"/>
          <a:ext cx="0" cy="0"/>
          <a:chOff x="0" y="0"/>
          <a:chExt cx="0" cy="0"/>
        </a:xfrm>
      </p:grpSpPr>
      <p:sp>
        <p:nvSpPr>
          <p:cNvPr id="24" name="Google Shape;24;p8"/>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8"/>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26" name="Google Shape;26;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os objetos" type="twoObj">
  <p:cSld name="TWO_OBJECTS">
    <p:spTree>
      <p:nvGrpSpPr>
        <p:cNvPr id="29" name="Shape 29"/>
        <p:cNvGrpSpPr/>
        <p:nvPr/>
      </p:nvGrpSpPr>
      <p:grpSpPr>
        <a:xfrm>
          <a:off x="0" y="0"/>
          <a:ext cx="0" cy="0"/>
          <a:chOff x="0" y="0"/>
          <a:chExt cx="0" cy="0"/>
        </a:xfrm>
      </p:grpSpPr>
      <p:sp>
        <p:nvSpPr>
          <p:cNvPr id="30" name="Google Shape;30;p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9"/>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 name="Google Shape;32;p9"/>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 name="Google Shape;33;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ación" type="twoTxTwoObj">
  <p:cSld name="TWO_OBJECTS_WITH_TEXT">
    <p:spTree>
      <p:nvGrpSpPr>
        <p:cNvPr id="36" name="Shape 36"/>
        <p:cNvGrpSpPr/>
        <p:nvPr/>
      </p:nvGrpSpPr>
      <p:grpSpPr>
        <a:xfrm>
          <a:off x="0" y="0"/>
          <a:ext cx="0" cy="0"/>
          <a:chOff x="0" y="0"/>
          <a:chExt cx="0" cy="0"/>
        </a:xfrm>
      </p:grpSpPr>
      <p:sp>
        <p:nvSpPr>
          <p:cNvPr id="37" name="Google Shape;37;p10"/>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10"/>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9" name="Google Shape;39;p10"/>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10"/>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1" name="Google Shape;41;p10"/>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lo el título" type="titleOnly">
  <p:cSld name="TITLE_ONLY">
    <p:spTree>
      <p:nvGrpSpPr>
        <p:cNvPr id="45" name="Shape 45"/>
        <p:cNvGrpSpPr/>
        <p:nvPr/>
      </p:nvGrpSpPr>
      <p:grpSpPr>
        <a:xfrm>
          <a:off x="0" y="0"/>
          <a:ext cx="0" cy="0"/>
          <a:chOff x="0" y="0"/>
          <a:chExt cx="0" cy="0"/>
        </a:xfrm>
      </p:grpSpPr>
      <p:sp>
        <p:nvSpPr>
          <p:cNvPr id="46" name="Google Shape;46;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 blanco" type="blank">
  <p:cSld name="BLANK">
    <p:spTree>
      <p:nvGrpSpPr>
        <p:cNvPr id="50" name="Shape 50"/>
        <p:cNvGrpSpPr/>
        <p:nvPr/>
      </p:nvGrpSpPr>
      <p:grpSpPr>
        <a:xfrm>
          <a:off x="0" y="0"/>
          <a:ext cx="0" cy="0"/>
          <a:chOff x="0" y="0"/>
          <a:chExt cx="0" cy="0"/>
        </a:xfrm>
      </p:grpSpPr>
      <p:sp>
        <p:nvSpPr>
          <p:cNvPr id="51" name="Google Shape;51;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ido con título" type="objTx">
  <p:cSld name="OBJECT_WITH_CAPTION_TEXT">
    <p:spTree>
      <p:nvGrpSpPr>
        <p:cNvPr id="54" name="Shape 54"/>
        <p:cNvGrpSpPr/>
        <p:nvPr/>
      </p:nvGrpSpPr>
      <p:grpSpPr>
        <a:xfrm>
          <a:off x="0" y="0"/>
          <a:ext cx="0" cy="0"/>
          <a:chOff x="0" y="0"/>
          <a:chExt cx="0" cy="0"/>
        </a:xfrm>
      </p:grpSpPr>
      <p:sp>
        <p:nvSpPr>
          <p:cNvPr id="55" name="Google Shape;55;p1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13"/>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7" name="Google Shape;57;p13"/>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8" name="Google Shape;58;p1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1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n con título" type="picTx">
  <p:cSld name="PICTURE_WITH_CAPTION_TEXT">
    <p:spTree>
      <p:nvGrpSpPr>
        <p:cNvPr id="61" name="Shape 61"/>
        <p:cNvGrpSpPr/>
        <p:nvPr/>
      </p:nvGrpSpPr>
      <p:grpSpPr>
        <a:xfrm>
          <a:off x="0" y="0"/>
          <a:ext cx="0" cy="0"/>
          <a:chOff x="0" y="0"/>
          <a:chExt cx="0" cy="0"/>
        </a:xfrm>
      </p:grpSpPr>
      <p:sp>
        <p:nvSpPr>
          <p:cNvPr id="62" name="Google Shape;62;p1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14"/>
          <p:cNvSpPr/>
          <p:nvPr>
            <p:ph idx="2" type="pic"/>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64" name="Google Shape;64;p14"/>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5" name="Google Shape;65;p1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1.xml"/><Relationship Id="rId12" Type="http://schemas.openxmlformats.org/officeDocument/2006/relationships/slideLayout" Target="../slideLayouts/slideLayout11.xml"/><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5" name="Shape 5"/>
        <p:cNvGrpSpPr/>
        <p:nvPr/>
      </p:nvGrpSpPr>
      <p:grpSpPr>
        <a:xfrm>
          <a:off x="0" y="0"/>
          <a:ext cx="0" cy="0"/>
          <a:chOff x="0" y="0"/>
          <a:chExt cx="0" cy="0"/>
        </a:xfrm>
      </p:grpSpPr>
      <p:sp>
        <p:nvSpPr>
          <p:cNvPr id="6" name="Google Shape;6;p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 name="Google Shape;9;p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 name="Google Shape;10;p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419"/>
              <a:t>‹#›</a:t>
            </a:fld>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5.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hyperlink" Target="https://maldita.es/malditateexplica/20191120/dejemos-de-hablar-de-fake-news-y-de-noticias-falsas-2/" TargetMode="Externa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0.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hyperlink" Target="https://graph.tips/beta/" TargetMode="External"/><Relationship Id="rId4" Type="http://schemas.openxmlformats.org/officeDocument/2006/relationships/hyperlink" Target="https://www.facebook.com/ads/library/"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hyperlink" Target="https://about.fb.com/news/tag/coordinated-inauthentic-behavior/" TargetMode="External"/><Relationship Id="rId4" Type="http://schemas.openxmlformats.org/officeDocument/2006/relationships/hyperlink" Target="https://blog.twitter.com/en_us/authors.TwitterSafety.html" TargetMode="External"/><Relationship Id="rId5" Type="http://schemas.openxmlformats.org/officeDocument/2006/relationships/hyperlink" Target="https://twitter.com/TwitterSafety"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1.png"/><Relationship Id="rId4" Type="http://schemas.openxmlformats.org/officeDocument/2006/relationships/hyperlink" Target="https://tn.com.ar/tecno/twittendencias/satisface-mauricio-bot-o-boicot-la-batalla-en-las-redes-sociales-antes-de-las-paso_985038/"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hyperlink" Target="https://medium.com/dfrlab/botspot-twelve-ways-to-spot-a-bot-aedc7d9c110c"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6.png"/><Relationship Id="rId4" Type="http://schemas.openxmlformats.org/officeDocument/2006/relationships/hyperlink" Target="https://erin-gallagher.medium.com/fake-twitter-hondure%C3%B1o-la-campa%C3%B1a-digital-contra-berta-c%C3%A1ceres-y-copinh-3911ad7db456" TargetMode="External"/><Relationship Id="rId5" Type="http://schemas.openxmlformats.org/officeDocument/2006/relationships/image" Target="../media/image6.png"/><Relationship Id="rId6" Type="http://schemas.openxmlformats.org/officeDocument/2006/relationships/image" Target="../media/image18.png"/><Relationship Id="rId7" Type="http://schemas.openxmlformats.org/officeDocument/2006/relationships/hyperlink" Target="https://medium.com/@DFRLab/facebook-suspendi%C3%B3-cuentas-inaut%C3%A9nticas-que-influyeron-en-diferentes-elecciones-de-latinoam%C3%A9rica-a9b9fa92dbdd"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Calibri"/>
              <a:buNone/>
            </a:pPr>
            <a:r>
              <a:t/>
            </a:r>
            <a:endParaRPr/>
          </a:p>
        </p:txBody>
      </p:sp>
      <p:sp>
        <p:nvSpPr>
          <p:cNvPr id="85" name="Google Shape;85;p1"/>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2400"/>
              <a:buNone/>
            </a:pPr>
            <a:r>
              <a:t/>
            </a:r>
            <a:endParaRPr/>
          </a:p>
        </p:txBody>
      </p:sp>
      <p:pic>
        <p:nvPicPr>
          <p:cNvPr id="86" name="Google Shape;86;p1"/>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id="87" name="Google Shape;87;p1"/>
          <p:cNvPicPr preferRelativeResize="0"/>
          <p:nvPr/>
        </p:nvPicPr>
        <p:blipFill rotWithShape="1">
          <a:blip r:embed="rId4">
            <a:alphaModFix/>
          </a:blip>
          <a:srcRect b="0" l="0" r="0" t="0"/>
          <a:stretch/>
        </p:blipFill>
        <p:spPr>
          <a:xfrm>
            <a:off x="4816596" y="656554"/>
            <a:ext cx="2558825" cy="1699850"/>
          </a:xfrm>
          <a:prstGeom prst="rect">
            <a:avLst/>
          </a:prstGeom>
          <a:noFill/>
          <a:ln>
            <a:noFill/>
          </a:ln>
        </p:spPr>
      </p:pic>
      <p:sp>
        <p:nvSpPr>
          <p:cNvPr id="88" name="Google Shape;88;p1"/>
          <p:cNvSpPr txBox="1"/>
          <p:nvPr/>
        </p:nvSpPr>
        <p:spPr>
          <a:xfrm>
            <a:off x="831776" y="3281375"/>
            <a:ext cx="10979100" cy="1655700"/>
          </a:xfrm>
          <a:prstGeom prst="rect">
            <a:avLst/>
          </a:prstGeom>
          <a:noFill/>
          <a:ln>
            <a:noFill/>
          </a:ln>
        </p:spPr>
        <p:txBody>
          <a:bodyPr anchorCtr="0" anchor="ctr" bIns="45700" lIns="91425" spcFirstLastPara="1" rIns="91425" wrap="square" tIns="45700">
            <a:normAutofit fontScale="25000"/>
          </a:bodyPr>
          <a:lstStyle/>
          <a:p>
            <a:pPr indent="0" lvl="0" marL="0" marR="0" rtl="0" algn="l">
              <a:lnSpc>
                <a:spcPct val="100000"/>
              </a:lnSpc>
              <a:spcBef>
                <a:spcPts val="0"/>
              </a:spcBef>
              <a:spcAft>
                <a:spcPts val="0"/>
              </a:spcAft>
              <a:buClr>
                <a:srgbClr val="000000"/>
              </a:buClr>
              <a:buSzPct val="50793"/>
              <a:buFont typeface="Arial"/>
              <a:buNone/>
            </a:pPr>
            <a:r>
              <a:rPr b="0" i="0" lang="es-419" sz="9450" u="none" cap="none" strike="noStrike">
                <a:solidFill>
                  <a:srgbClr val="FFFFFF"/>
                </a:solidFill>
                <a:latin typeface="Oswald"/>
                <a:ea typeface="Oswald"/>
                <a:cs typeface="Oswald"/>
                <a:sym typeface="Oswald"/>
              </a:rPr>
              <a:t>Microcurso:</a:t>
            </a:r>
            <a:endParaRPr b="0" i="0" sz="9450" u="none" cap="none" strike="noStrike">
              <a:solidFill>
                <a:srgbClr val="FFFFFF"/>
              </a:solidFill>
              <a:latin typeface="Oswald"/>
              <a:ea typeface="Oswald"/>
              <a:cs typeface="Oswald"/>
              <a:sym typeface="Oswald"/>
            </a:endParaRPr>
          </a:p>
          <a:p>
            <a:pPr indent="0" lvl="0" marL="0" marR="0" rtl="0" algn="l">
              <a:lnSpc>
                <a:spcPct val="100000"/>
              </a:lnSpc>
              <a:spcBef>
                <a:spcPts val="0"/>
              </a:spcBef>
              <a:spcAft>
                <a:spcPts val="0"/>
              </a:spcAft>
              <a:buClr>
                <a:srgbClr val="000000"/>
              </a:buClr>
              <a:buSzPct val="27083"/>
              <a:buFont typeface="Arial"/>
              <a:buNone/>
            </a:pPr>
            <a:r>
              <a:rPr lang="es-419" sz="24000">
                <a:solidFill>
                  <a:srgbClr val="FFFFFF"/>
                </a:solidFill>
                <a:latin typeface="Oswald"/>
                <a:ea typeface="Oswald"/>
                <a:cs typeface="Oswald"/>
                <a:sym typeface="Oswald"/>
              </a:rPr>
              <a:t>Cibertropas y</a:t>
            </a:r>
            <a:r>
              <a:rPr b="0" i="0" lang="es-419" sz="24000" u="none" cap="none" strike="noStrike">
                <a:solidFill>
                  <a:srgbClr val="FFFFFF"/>
                </a:solidFill>
                <a:latin typeface="Oswald"/>
                <a:ea typeface="Oswald"/>
                <a:cs typeface="Oswald"/>
                <a:sym typeface="Oswald"/>
              </a:rPr>
              <a:t> </a:t>
            </a:r>
            <a:r>
              <a:rPr lang="es-419" sz="24000">
                <a:solidFill>
                  <a:srgbClr val="5EAA8F"/>
                </a:solidFill>
                <a:latin typeface="Oswald"/>
                <a:ea typeface="Oswald"/>
                <a:cs typeface="Oswald"/>
                <a:sym typeface="Oswald"/>
              </a:rPr>
              <a:t>ACCIONES DISUASIVAS </a:t>
            </a:r>
            <a:r>
              <a:rPr b="0" i="0" lang="es-419" sz="24000" u="none" cap="none" strike="noStrike">
                <a:solidFill>
                  <a:srgbClr val="5EAA8F"/>
                </a:solidFill>
                <a:latin typeface="Oswald"/>
                <a:ea typeface="Oswald"/>
                <a:cs typeface="Oswald"/>
                <a:sym typeface="Oswald"/>
              </a:rPr>
              <a:t> </a:t>
            </a:r>
            <a:endParaRPr b="0" i="0" sz="24000" u="none" cap="none" strike="noStrike">
              <a:solidFill>
                <a:srgbClr val="5EAA8F"/>
              </a:solidFill>
              <a:latin typeface="Oswald"/>
              <a:ea typeface="Oswald"/>
              <a:cs typeface="Oswald"/>
              <a:sym typeface="Oswald"/>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86"/>
                                        </p:tgtEl>
                                        <p:attrNameLst>
                                          <p:attrName>style.visibility</p:attrName>
                                        </p:attrNameLst>
                                      </p:cBhvr>
                                      <p:to>
                                        <p:strVal val="visible"/>
                                      </p:to>
                                    </p:set>
                                    <p:animEffect filter="fade" transition="in">
                                      <p:cBhvr>
                                        <p:cTn dur="5000"/>
                                        <p:tgtEl>
                                          <p:spTgt spid="8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gdd2f25bad5_0_73"/>
          <p:cNvSpPr txBox="1"/>
          <p:nvPr/>
        </p:nvSpPr>
        <p:spPr>
          <a:xfrm>
            <a:off x="838200" y="429615"/>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s-419" sz="4400">
                <a:solidFill>
                  <a:srgbClr val="5EAA8F"/>
                </a:solidFill>
                <a:latin typeface="Oswald"/>
                <a:ea typeface="Oswald"/>
                <a:cs typeface="Oswald"/>
                <a:sym typeface="Oswald"/>
              </a:rPr>
              <a:t>¿qué estrategias usan </a:t>
            </a:r>
            <a:r>
              <a:rPr lang="es-419" sz="4400">
                <a:solidFill>
                  <a:srgbClr val="271357"/>
                </a:solidFill>
                <a:latin typeface="Oswald"/>
                <a:ea typeface="Oswald"/>
                <a:cs typeface="Oswald"/>
                <a:sym typeface="Oswald"/>
              </a:rPr>
              <a:t>LAS CIBERTROPAS? </a:t>
            </a:r>
            <a:endParaRPr sz="4400" u="none" cap="none" strike="noStrike">
              <a:solidFill>
                <a:srgbClr val="271357"/>
              </a:solidFill>
              <a:latin typeface="Oswald"/>
              <a:ea typeface="Oswald"/>
              <a:cs typeface="Oswald"/>
              <a:sym typeface="Oswald"/>
            </a:endParaRPr>
          </a:p>
        </p:txBody>
      </p:sp>
      <p:sp>
        <p:nvSpPr>
          <p:cNvPr id="159" name="Google Shape;159;gdd2f25bad5_0_73"/>
          <p:cNvSpPr txBox="1"/>
          <p:nvPr/>
        </p:nvSpPr>
        <p:spPr>
          <a:xfrm>
            <a:off x="774725" y="1755325"/>
            <a:ext cx="10426800" cy="8604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0"/>
              </a:spcAft>
              <a:buNone/>
            </a:pPr>
            <a:r>
              <a:rPr lang="es-419" sz="1300">
                <a:solidFill>
                  <a:schemeClr val="dk1"/>
                </a:solidFill>
                <a:latin typeface="Poppins"/>
                <a:ea typeface="Poppins"/>
                <a:cs typeface="Poppins"/>
                <a:sym typeface="Poppins"/>
              </a:rPr>
              <a:t>De acuerdo al objetivo de las operaciones, los mensajes pueden comunicar apoyo a un determinado actor o grupo político, atacar a la oposición y/o suprimir la expresión, o bien generar narrativas para distraer o polarizar la sociedad.</a:t>
            </a:r>
            <a:endParaRPr sz="1300">
              <a:solidFill>
                <a:schemeClr val="dk1"/>
              </a:solidFill>
              <a:latin typeface="Poppins"/>
              <a:ea typeface="Poppins"/>
              <a:cs typeface="Poppins"/>
              <a:sym typeface="Poppins"/>
            </a:endParaRPr>
          </a:p>
          <a:p>
            <a:pPr indent="0" lvl="0" marL="0" rtl="0" algn="l">
              <a:lnSpc>
                <a:spcPct val="115000"/>
              </a:lnSpc>
              <a:spcBef>
                <a:spcPts val="0"/>
              </a:spcBef>
              <a:spcAft>
                <a:spcPts val="0"/>
              </a:spcAft>
              <a:buNone/>
            </a:pPr>
            <a:r>
              <a:t/>
            </a:r>
            <a:endParaRPr>
              <a:solidFill>
                <a:schemeClr val="dk1"/>
              </a:solidFill>
              <a:latin typeface="Poppins"/>
              <a:ea typeface="Poppins"/>
              <a:cs typeface="Poppins"/>
              <a:sym typeface="Poppins"/>
            </a:endParaRPr>
          </a:p>
        </p:txBody>
      </p:sp>
      <p:graphicFrame>
        <p:nvGraphicFramePr>
          <p:cNvPr id="160" name="Google Shape;160;gdd2f25bad5_0_73"/>
          <p:cNvGraphicFramePr/>
          <p:nvPr/>
        </p:nvGraphicFramePr>
        <p:xfrm>
          <a:off x="933400" y="2615725"/>
          <a:ext cx="3000000" cy="3000000"/>
        </p:xfrm>
        <a:graphic>
          <a:graphicData uri="http://schemas.openxmlformats.org/drawingml/2006/table">
            <a:tbl>
              <a:tblPr>
                <a:noFill/>
                <a:tableStyleId>{8375409B-85FB-4E0F-80EA-C5DFEFDA1E97}</a:tableStyleId>
              </a:tblPr>
              <a:tblGrid>
                <a:gridCol w="5162600"/>
                <a:gridCol w="5162600"/>
              </a:tblGrid>
              <a:tr h="12700">
                <a:tc>
                  <a:txBody>
                    <a:bodyPr/>
                    <a:lstStyle/>
                    <a:p>
                      <a:pPr indent="0" lvl="0" marL="0" rtl="0" algn="l">
                        <a:lnSpc>
                          <a:spcPct val="100000"/>
                        </a:lnSpc>
                        <a:spcBef>
                          <a:spcPts val="0"/>
                        </a:spcBef>
                        <a:spcAft>
                          <a:spcPts val="0"/>
                        </a:spcAft>
                        <a:buNone/>
                      </a:pPr>
                      <a:r>
                        <a:rPr b="1" lang="es-419">
                          <a:latin typeface="Poppins"/>
                          <a:ea typeface="Poppins"/>
                          <a:cs typeface="Poppins"/>
                          <a:sym typeface="Poppins"/>
                        </a:rPr>
                        <a:t>Mensajes de apoyo</a:t>
                      </a:r>
                      <a:endParaRPr b="1">
                        <a:latin typeface="Poppins"/>
                        <a:ea typeface="Poppins"/>
                        <a:cs typeface="Poppins"/>
                        <a:sym typeface="Poppins"/>
                      </a:endParaRPr>
                    </a:p>
                    <a:p>
                      <a:pPr indent="0" lvl="0" marL="0" rtl="0" algn="l">
                        <a:lnSpc>
                          <a:spcPct val="100000"/>
                        </a:lnSpc>
                        <a:spcBef>
                          <a:spcPts val="0"/>
                        </a:spcBef>
                        <a:spcAft>
                          <a:spcPts val="0"/>
                        </a:spcAft>
                        <a:buNone/>
                      </a:pPr>
                      <a:r>
                        <a:rPr lang="es-419">
                          <a:latin typeface="Poppins"/>
                          <a:ea typeface="Poppins"/>
                          <a:cs typeface="Poppins"/>
                          <a:sym typeface="Poppins"/>
                        </a:rPr>
                        <a:t>Estos mensajes muestran apoyo a un actor político o a una política o decisión tomada por el actor político.</a:t>
                      </a:r>
                      <a:endParaRPr>
                        <a:latin typeface="Poppins"/>
                        <a:ea typeface="Poppins"/>
                        <a:cs typeface="Poppins"/>
                        <a:sym typeface="Poppins"/>
                      </a:endParaRPr>
                    </a:p>
                    <a:p>
                      <a:pPr indent="0" lvl="0" marL="0" rtl="0" algn="l">
                        <a:lnSpc>
                          <a:spcPct val="100000"/>
                        </a:lnSpc>
                        <a:spcBef>
                          <a:spcPts val="0"/>
                        </a:spcBef>
                        <a:spcAft>
                          <a:spcPts val="0"/>
                        </a:spcAft>
                        <a:buNone/>
                      </a:pPr>
                      <a:r>
                        <a:t/>
                      </a:r>
                      <a:endParaRPr>
                        <a:latin typeface="Poppins"/>
                        <a:ea typeface="Poppins"/>
                        <a:cs typeface="Poppins"/>
                        <a:sym typeface="Poppins"/>
                      </a:endParaRPr>
                    </a:p>
                    <a:p>
                      <a:pPr indent="0" lvl="0" marL="0" rtl="0" algn="l">
                        <a:lnSpc>
                          <a:spcPct val="100000"/>
                        </a:lnSpc>
                        <a:spcBef>
                          <a:spcPts val="0"/>
                        </a:spcBef>
                        <a:spcAft>
                          <a:spcPts val="0"/>
                        </a:spcAft>
                        <a:buNone/>
                      </a:pPr>
                      <a:r>
                        <a:rPr lang="es-419">
                          <a:latin typeface="Poppins"/>
                          <a:ea typeface="Poppins"/>
                          <a:cs typeface="Poppins"/>
                          <a:sym typeface="Poppins"/>
                        </a:rPr>
                        <a:t>Principales técnicas:</a:t>
                      </a:r>
                      <a:endParaRPr>
                        <a:latin typeface="Poppins"/>
                        <a:ea typeface="Poppins"/>
                        <a:cs typeface="Poppins"/>
                        <a:sym typeface="Poppins"/>
                      </a:endParaRPr>
                    </a:p>
                    <a:p>
                      <a:pPr indent="-317500" lvl="0" marL="457200" rtl="0" algn="l">
                        <a:lnSpc>
                          <a:spcPct val="100000"/>
                        </a:lnSpc>
                        <a:spcBef>
                          <a:spcPts val="0"/>
                        </a:spcBef>
                        <a:spcAft>
                          <a:spcPts val="0"/>
                        </a:spcAft>
                        <a:buSzPts val="1400"/>
                        <a:buFont typeface="Poppins"/>
                        <a:buChar char="●"/>
                      </a:pPr>
                      <a:r>
                        <a:rPr lang="es-419">
                          <a:latin typeface="Poppins"/>
                          <a:ea typeface="Poppins"/>
                          <a:cs typeface="Poppins"/>
                          <a:sym typeface="Poppins"/>
                        </a:rPr>
                        <a:t>Amplificación de contenido/hashtags</a:t>
                      </a:r>
                      <a:endParaRPr>
                        <a:latin typeface="Poppins"/>
                        <a:ea typeface="Poppins"/>
                        <a:cs typeface="Poppins"/>
                        <a:sym typeface="Poppins"/>
                      </a:endParaRPr>
                    </a:p>
                  </a:txBody>
                  <a:tcPr marT="63500" marB="63500" marR="63500" marL="63500"/>
                </a:tc>
                <a:tc>
                  <a:txBody>
                    <a:bodyPr/>
                    <a:lstStyle/>
                    <a:p>
                      <a:pPr indent="0" lvl="0" marL="0" rtl="0" algn="l">
                        <a:lnSpc>
                          <a:spcPct val="100000"/>
                        </a:lnSpc>
                        <a:spcBef>
                          <a:spcPts val="0"/>
                        </a:spcBef>
                        <a:spcAft>
                          <a:spcPts val="0"/>
                        </a:spcAft>
                        <a:buNone/>
                      </a:pPr>
                      <a:r>
                        <a:rPr b="1" lang="es-419">
                          <a:latin typeface="Poppins"/>
                          <a:ea typeface="Poppins"/>
                          <a:cs typeface="Poppins"/>
                          <a:sym typeface="Poppins"/>
                        </a:rPr>
                        <a:t>Ataques a la oposición y/o supresión de la expresión</a:t>
                      </a:r>
                      <a:endParaRPr b="1">
                        <a:latin typeface="Poppins"/>
                        <a:ea typeface="Poppins"/>
                        <a:cs typeface="Poppins"/>
                        <a:sym typeface="Poppins"/>
                      </a:endParaRPr>
                    </a:p>
                    <a:p>
                      <a:pPr indent="0" lvl="0" marL="0" rtl="0" algn="l">
                        <a:lnSpc>
                          <a:spcPct val="100000"/>
                        </a:lnSpc>
                        <a:spcBef>
                          <a:spcPts val="0"/>
                        </a:spcBef>
                        <a:spcAft>
                          <a:spcPts val="0"/>
                        </a:spcAft>
                        <a:buNone/>
                      </a:pPr>
                      <a:r>
                        <a:rPr lang="es-419">
                          <a:latin typeface="Poppins"/>
                          <a:ea typeface="Poppins"/>
                          <a:cs typeface="Poppins"/>
                          <a:sym typeface="Poppins"/>
                        </a:rPr>
                        <a:t>Estos mensajes están cargados de contenido dirigido puntualmente a una persona o grupo, sea esta parte de la oposición, periodistas u organizaciones o grupos, entre otros.</a:t>
                      </a:r>
                      <a:endParaRPr>
                        <a:latin typeface="Poppins"/>
                        <a:ea typeface="Poppins"/>
                        <a:cs typeface="Poppins"/>
                        <a:sym typeface="Poppins"/>
                      </a:endParaRPr>
                    </a:p>
                    <a:p>
                      <a:pPr indent="0" lvl="0" marL="0" rtl="0" algn="l">
                        <a:lnSpc>
                          <a:spcPct val="100000"/>
                        </a:lnSpc>
                        <a:spcBef>
                          <a:spcPts val="0"/>
                        </a:spcBef>
                        <a:spcAft>
                          <a:spcPts val="0"/>
                        </a:spcAft>
                        <a:buNone/>
                      </a:pPr>
                      <a:r>
                        <a:t/>
                      </a:r>
                      <a:endParaRPr>
                        <a:latin typeface="Poppins"/>
                        <a:ea typeface="Poppins"/>
                        <a:cs typeface="Poppins"/>
                        <a:sym typeface="Poppins"/>
                      </a:endParaRPr>
                    </a:p>
                    <a:p>
                      <a:pPr indent="0" lvl="0" marL="0" rtl="0" algn="l">
                        <a:lnSpc>
                          <a:spcPct val="100000"/>
                        </a:lnSpc>
                        <a:spcBef>
                          <a:spcPts val="0"/>
                        </a:spcBef>
                        <a:spcAft>
                          <a:spcPts val="0"/>
                        </a:spcAft>
                        <a:buNone/>
                      </a:pPr>
                      <a:r>
                        <a:rPr lang="es-419">
                          <a:latin typeface="Poppins"/>
                          <a:ea typeface="Poppins"/>
                          <a:cs typeface="Poppins"/>
                          <a:sym typeface="Poppins"/>
                        </a:rPr>
                        <a:t>Principales técnicas:</a:t>
                      </a:r>
                      <a:endParaRPr>
                        <a:latin typeface="Poppins"/>
                        <a:ea typeface="Poppins"/>
                        <a:cs typeface="Poppins"/>
                        <a:sym typeface="Poppins"/>
                      </a:endParaRPr>
                    </a:p>
                    <a:p>
                      <a:pPr indent="-317500" lvl="0" marL="457200" rtl="0" algn="l">
                        <a:lnSpc>
                          <a:spcPct val="100000"/>
                        </a:lnSpc>
                        <a:spcBef>
                          <a:spcPts val="0"/>
                        </a:spcBef>
                        <a:spcAft>
                          <a:spcPts val="0"/>
                        </a:spcAft>
                        <a:buSzPts val="1400"/>
                        <a:buFont typeface="Poppins"/>
                        <a:buChar char="●"/>
                      </a:pPr>
                      <a:r>
                        <a:rPr lang="es-419">
                          <a:latin typeface="Poppins"/>
                          <a:ea typeface="Poppins"/>
                          <a:cs typeface="Poppins"/>
                          <a:sym typeface="Poppins"/>
                        </a:rPr>
                        <a:t>Desinformación y campañas sucias</a:t>
                      </a:r>
                      <a:endParaRPr>
                        <a:latin typeface="Poppins"/>
                        <a:ea typeface="Poppins"/>
                        <a:cs typeface="Poppins"/>
                        <a:sym typeface="Poppins"/>
                      </a:endParaRPr>
                    </a:p>
                    <a:p>
                      <a:pPr indent="-317500" lvl="0" marL="457200" rtl="0" algn="l">
                        <a:lnSpc>
                          <a:spcPct val="100000"/>
                        </a:lnSpc>
                        <a:spcBef>
                          <a:spcPts val="0"/>
                        </a:spcBef>
                        <a:spcAft>
                          <a:spcPts val="0"/>
                        </a:spcAft>
                        <a:buSzPts val="1400"/>
                        <a:buFont typeface="Poppins"/>
                        <a:buChar char="●"/>
                      </a:pPr>
                      <a:r>
                        <a:rPr lang="es-419">
                          <a:latin typeface="Poppins"/>
                          <a:ea typeface="Poppins"/>
                          <a:cs typeface="Poppins"/>
                          <a:sym typeface="Poppins"/>
                        </a:rPr>
                        <a:t>Trolling y acoso</a:t>
                      </a:r>
                      <a:endParaRPr>
                        <a:latin typeface="Poppins"/>
                        <a:ea typeface="Poppins"/>
                        <a:cs typeface="Poppins"/>
                        <a:sym typeface="Poppins"/>
                      </a:endParaRPr>
                    </a:p>
                    <a:p>
                      <a:pPr indent="-317500" lvl="0" marL="457200" rtl="0" algn="l">
                        <a:lnSpc>
                          <a:spcPct val="100000"/>
                        </a:lnSpc>
                        <a:spcBef>
                          <a:spcPts val="0"/>
                        </a:spcBef>
                        <a:spcAft>
                          <a:spcPts val="0"/>
                        </a:spcAft>
                        <a:buSzPts val="1400"/>
                        <a:buFont typeface="Poppins"/>
                        <a:buChar char="●"/>
                      </a:pPr>
                      <a:r>
                        <a:rPr lang="es-419">
                          <a:latin typeface="Poppins"/>
                          <a:ea typeface="Poppins"/>
                          <a:cs typeface="Poppins"/>
                          <a:sym typeface="Poppins"/>
                        </a:rPr>
                        <a:t>Reporte masivo de cuentas/contenidos</a:t>
                      </a:r>
                      <a:endParaRPr>
                        <a:latin typeface="Poppins"/>
                        <a:ea typeface="Poppins"/>
                        <a:cs typeface="Poppins"/>
                        <a:sym typeface="Poppins"/>
                      </a:endParaRPr>
                    </a:p>
                  </a:txBody>
                  <a:tcPr marT="63500" marB="63500" marR="63500" marL="63500"/>
                </a:tc>
              </a:tr>
              <a:tr h="12700">
                <a:tc>
                  <a:txBody>
                    <a:bodyPr/>
                    <a:lstStyle/>
                    <a:p>
                      <a:pPr indent="0" lvl="0" marL="0" rtl="0" algn="l">
                        <a:lnSpc>
                          <a:spcPct val="100000"/>
                        </a:lnSpc>
                        <a:spcBef>
                          <a:spcPts val="0"/>
                        </a:spcBef>
                        <a:spcAft>
                          <a:spcPts val="0"/>
                        </a:spcAft>
                        <a:buNone/>
                      </a:pPr>
                      <a:r>
                        <a:rPr b="1" lang="es-419">
                          <a:latin typeface="Poppins"/>
                          <a:ea typeface="Poppins"/>
                          <a:cs typeface="Poppins"/>
                          <a:sym typeface="Poppins"/>
                        </a:rPr>
                        <a:t>Distracción</a:t>
                      </a:r>
                      <a:endParaRPr b="1">
                        <a:latin typeface="Poppins"/>
                        <a:ea typeface="Poppins"/>
                        <a:cs typeface="Poppins"/>
                        <a:sym typeface="Poppins"/>
                      </a:endParaRPr>
                    </a:p>
                    <a:p>
                      <a:pPr indent="0" lvl="0" marL="0" rtl="0" algn="l">
                        <a:lnSpc>
                          <a:spcPct val="100000"/>
                        </a:lnSpc>
                        <a:spcBef>
                          <a:spcPts val="0"/>
                        </a:spcBef>
                        <a:spcAft>
                          <a:spcPts val="0"/>
                        </a:spcAft>
                        <a:buNone/>
                      </a:pPr>
                      <a:r>
                        <a:rPr lang="es-419">
                          <a:latin typeface="Poppins"/>
                          <a:ea typeface="Poppins"/>
                          <a:cs typeface="Poppins"/>
                          <a:sym typeface="Poppins"/>
                        </a:rPr>
                        <a:t>Estos mensajes buscan distraer a la audiencia de los puntos centrales de un tema o de una problemática. </a:t>
                      </a:r>
                      <a:endParaRPr>
                        <a:latin typeface="Poppins"/>
                        <a:ea typeface="Poppins"/>
                        <a:cs typeface="Poppins"/>
                        <a:sym typeface="Poppins"/>
                      </a:endParaRPr>
                    </a:p>
                    <a:p>
                      <a:pPr indent="0" lvl="0" marL="0" rtl="0" algn="l">
                        <a:lnSpc>
                          <a:spcPct val="100000"/>
                        </a:lnSpc>
                        <a:spcBef>
                          <a:spcPts val="0"/>
                        </a:spcBef>
                        <a:spcAft>
                          <a:spcPts val="0"/>
                        </a:spcAft>
                        <a:buNone/>
                      </a:pPr>
                      <a:r>
                        <a:t/>
                      </a:r>
                      <a:endParaRPr>
                        <a:latin typeface="Poppins"/>
                        <a:ea typeface="Poppins"/>
                        <a:cs typeface="Poppins"/>
                        <a:sym typeface="Poppins"/>
                      </a:endParaRPr>
                    </a:p>
                    <a:p>
                      <a:pPr indent="0" lvl="0" marL="0" rtl="0" algn="l">
                        <a:lnSpc>
                          <a:spcPct val="100000"/>
                        </a:lnSpc>
                        <a:spcBef>
                          <a:spcPts val="0"/>
                        </a:spcBef>
                        <a:spcAft>
                          <a:spcPts val="0"/>
                        </a:spcAft>
                        <a:buNone/>
                      </a:pPr>
                      <a:r>
                        <a:rPr lang="es-419">
                          <a:latin typeface="Poppins"/>
                          <a:ea typeface="Poppins"/>
                          <a:cs typeface="Poppins"/>
                          <a:sym typeface="Poppins"/>
                        </a:rPr>
                        <a:t>Principales técnicas:</a:t>
                      </a:r>
                      <a:endParaRPr>
                        <a:latin typeface="Poppins"/>
                        <a:ea typeface="Poppins"/>
                        <a:cs typeface="Poppins"/>
                        <a:sym typeface="Poppins"/>
                      </a:endParaRPr>
                    </a:p>
                    <a:p>
                      <a:pPr indent="-317500" lvl="0" marL="457200" rtl="0" algn="l">
                        <a:lnSpc>
                          <a:spcPct val="100000"/>
                        </a:lnSpc>
                        <a:spcBef>
                          <a:spcPts val="0"/>
                        </a:spcBef>
                        <a:spcAft>
                          <a:spcPts val="0"/>
                        </a:spcAft>
                        <a:buSzPts val="1400"/>
                        <a:buFont typeface="Poppins"/>
                        <a:buChar char="●"/>
                      </a:pPr>
                      <a:r>
                        <a:rPr lang="es-419">
                          <a:latin typeface="Poppins"/>
                          <a:ea typeface="Poppins"/>
                          <a:cs typeface="Poppins"/>
                          <a:sym typeface="Poppins"/>
                        </a:rPr>
                        <a:t>Amplificación de contenidos/hashtags</a:t>
                      </a:r>
                      <a:endParaRPr>
                        <a:latin typeface="Poppins"/>
                        <a:ea typeface="Poppins"/>
                        <a:cs typeface="Poppins"/>
                        <a:sym typeface="Poppins"/>
                      </a:endParaRPr>
                    </a:p>
                    <a:p>
                      <a:pPr indent="-317500" lvl="0" marL="457200" rtl="0" algn="l">
                        <a:lnSpc>
                          <a:spcPct val="100000"/>
                        </a:lnSpc>
                        <a:spcBef>
                          <a:spcPts val="0"/>
                        </a:spcBef>
                        <a:spcAft>
                          <a:spcPts val="0"/>
                        </a:spcAft>
                        <a:buSzPts val="1400"/>
                        <a:buFont typeface="Poppins"/>
                        <a:buChar char="●"/>
                      </a:pPr>
                      <a:r>
                        <a:rPr lang="es-419">
                          <a:latin typeface="Poppins"/>
                          <a:ea typeface="Poppins"/>
                          <a:cs typeface="Poppins"/>
                          <a:sym typeface="Poppins"/>
                        </a:rPr>
                        <a:t>Desinformación</a:t>
                      </a:r>
                      <a:endParaRPr>
                        <a:latin typeface="Poppins"/>
                        <a:ea typeface="Poppins"/>
                        <a:cs typeface="Poppins"/>
                        <a:sym typeface="Poppins"/>
                      </a:endParaRPr>
                    </a:p>
                  </a:txBody>
                  <a:tcPr marT="63500" marB="63500" marR="63500" marL="63500"/>
                </a:tc>
                <a:tc>
                  <a:txBody>
                    <a:bodyPr/>
                    <a:lstStyle/>
                    <a:p>
                      <a:pPr indent="0" lvl="0" marL="0" rtl="0" algn="l">
                        <a:lnSpc>
                          <a:spcPct val="100000"/>
                        </a:lnSpc>
                        <a:spcBef>
                          <a:spcPts val="0"/>
                        </a:spcBef>
                        <a:spcAft>
                          <a:spcPts val="0"/>
                        </a:spcAft>
                        <a:buNone/>
                      </a:pPr>
                      <a:r>
                        <a:rPr b="1" lang="es-419">
                          <a:latin typeface="Poppins"/>
                          <a:ea typeface="Poppins"/>
                          <a:cs typeface="Poppins"/>
                          <a:sym typeface="Poppins"/>
                        </a:rPr>
                        <a:t>Polarización</a:t>
                      </a:r>
                      <a:endParaRPr b="1">
                        <a:latin typeface="Poppins"/>
                        <a:ea typeface="Poppins"/>
                        <a:cs typeface="Poppins"/>
                        <a:sym typeface="Poppins"/>
                      </a:endParaRPr>
                    </a:p>
                    <a:p>
                      <a:pPr indent="0" lvl="0" marL="0" rtl="0" algn="l">
                        <a:lnSpc>
                          <a:spcPct val="100000"/>
                        </a:lnSpc>
                        <a:spcBef>
                          <a:spcPts val="0"/>
                        </a:spcBef>
                        <a:spcAft>
                          <a:spcPts val="0"/>
                        </a:spcAft>
                        <a:buNone/>
                      </a:pPr>
                      <a:r>
                        <a:rPr lang="es-419">
                          <a:latin typeface="Poppins"/>
                          <a:ea typeface="Poppins"/>
                          <a:cs typeface="Poppins"/>
                          <a:sym typeface="Poppins"/>
                        </a:rPr>
                        <a:t>Estos mensajes buscan polarizar a la población.</a:t>
                      </a:r>
                      <a:endParaRPr>
                        <a:latin typeface="Poppins"/>
                        <a:ea typeface="Poppins"/>
                        <a:cs typeface="Poppins"/>
                        <a:sym typeface="Poppins"/>
                      </a:endParaRPr>
                    </a:p>
                    <a:p>
                      <a:pPr indent="0" lvl="0" marL="0" rtl="0" algn="l">
                        <a:lnSpc>
                          <a:spcPct val="100000"/>
                        </a:lnSpc>
                        <a:spcBef>
                          <a:spcPts val="0"/>
                        </a:spcBef>
                        <a:spcAft>
                          <a:spcPts val="0"/>
                        </a:spcAft>
                        <a:buNone/>
                      </a:pPr>
                      <a:r>
                        <a:t/>
                      </a:r>
                      <a:endParaRPr>
                        <a:latin typeface="Poppins"/>
                        <a:ea typeface="Poppins"/>
                        <a:cs typeface="Poppins"/>
                        <a:sym typeface="Poppins"/>
                      </a:endParaRPr>
                    </a:p>
                    <a:p>
                      <a:pPr indent="0" lvl="0" marL="0" rtl="0" algn="l">
                        <a:lnSpc>
                          <a:spcPct val="100000"/>
                        </a:lnSpc>
                        <a:spcBef>
                          <a:spcPts val="0"/>
                        </a:spcBef>
                        <a:spcAft>
                          <a:spcPts val="0"/>
                        </a:spcAft>
                        <a:buNone/>
                      </a:pPr>
                      <a:r>
                        <a:rPr lang="es-419">
                          <a:latin typeface="Poppins"/>
                          <a:ea typeface="Poppins"/>
                          <a:cs typeface="Poppins"/>
                          <a:sym typeface="Poppins"/>
                        </a:rPr>
                        <a:t>Principales técnicas:</a:t>
                      </a:r>
                      <a:endParaRPr>
                        <a:latin typeface="Poppins"/>
                        <a:ea typeface="Poppins"/>
                        <a:cs typeface="Poppins"/>
                        <a:sym typeface="Poppins"/>
                      </a:endParaRPr>
                    </a:p>
                    <a:p>
                      <a:pPr indent="-317500" lvl="0" marL="457200" rtl="0" algn="l">
                        <a:lnSpc>
                          <a:spcPct val="100000"/>
                        </a:lnSpc>
                        <a:spcBef>
                          <a:spcPts val="0"/>
                        </a:spcBef>
                        <a:spcAft>
                          <a:spcPts val="0"/>
                        </a:spcAft>
                        <a:buSzPts val="1400"/>
                        <a:buFont typeface="Poppins"/>
                        <a:buChar char="●"/>
                      </a:pPr>
                      <a:r>
                        <a:rPr lang="es-419">
                          <a:latin typeface="Poppins"/>
                          <a:ea typeface="Poppins"/>
                          <a:cs typeface="Poppins"/>
                          <a:sym typeface="Poppins"/>
                        </a:rPr>
                        <a:t>Amplificación de contenidos/hashtags</a:t>
                      </a:r>
                      <a:endParaRPr>
                        <a:latin typeface="Poppins"/>
                        <a:ea typeface="Poppins"/>
                        <a:cs typeface="Poppins"/>
                        <a:sym typeface="Poppins"/>
                      </a:endParaRPr>
                    </a:p>
                    <a:p>
                      <a:pPr indent="-317500" lvl="0" marL="457200" rtl="0" algn="l">
                        <a:lnSpc>
                          <a:spcPct val="100000"/>
                        </a:lnSpc>
                        <a:spcBef>
                          <a:spcPts val="0"/>
                        </a:spcBef>
                        <a:spcAft>
                          <a:spcPts val="0"/>
                        </a:spcAft>
                        <a:buSzPts val="1400"/>
                        <a:buFont typeface="Poppins"/>
                        <a:buChar char="●"/>
                      </a:pPr>
                      <a:r>
                        <a:rPr lang="es-419">
                          <a:latin typeface="Poppins"/>
                          <a:ea typeface="Poppins"/>
                          <a:cs typeface="Poppins"/>
                          <a:sym typeface="Poppins"/>
                        </a:rPr>
                        <a:t>Desinformación</a:t>
                      </a:r>
                      <a:endParaRPr>
                        <a:latin typeface="Poppins"/>
                        <a:ea typeface="Poppins"/>
                        <a:cs typeface="Poppins"/>
                        <a:sym typeface="Poppins"/>
                      </a:endParaRPr>
                    </a:p>
                  </a:txBody>
                  <a:tcPr marT="63500" marB="63500" marR="63500" marL="63500"/>
                </a:tc>
              </a:tr>
            </a:tbl>
          </a:graphicData>
        </a:graphic>
      </p:graphicFrame>
    </p:spTree>
  </p:cSld>
  <p:clrMapOvr>
    <a:masterClrMapping/>
  </p:clrMapOvr>
  <mc:AlternateContent>
    <mc:Choice Requires="p14">
      <p:transition spd="slow" p14:dur="700">
        <p:fad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gbd03153798_0_5"/>
          <p:cNvSpPr txBox="1"/>
          <p:nvPr/>
        </p:nvSpPr>
        <p:spPr>
          <a:xfrm>
            <a:off x="838200" y="440665"/>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s-419" sz="4400">
                <a:solidFill>
                  <a:srgbClr val="5EAA8F"/>
                </a:solidFill>
                <a:latin typeface="Oswald"/>
                <a:ea typeface="Oswald"/>
                <a:cs typeface="Oswald"/>
                <a:sym typeface="Oswald"/>
              </a:rPr>
              <a:t>Amplificación</a:t>
            </a:r>
            <a:r>
              <a:rPr b="1" lang="es-419" sz="4400">
                <a:solidFill>
                  <a:schemeClr val="dk1"/>
                </a:solidFill>
                <a:latin typeface="Oswald"/>
                <a:ea typeface="Oswald"/>
                <a:cs typeface="Oswald"/>
                <a:sym typeface="Oswald"/>
              </a:rPr>
              <a:t> </a:t>
            </a:r>
            <a:r>
              <a:rPr b="1" lang="es-419" sz="4400">
                <a:solidFill>
                  <a:srgbClr val="271357"/>
                </a:solidFill>
                <a:latin typeface="Oswald"/>
                <a:ea typeface="Oswald"/>
                <a:cs typeface="Oswald"/>
                <a:sym typeface="Oswald"/>
              </a:rPr>
              <a:t>de contenidos</a:t>
            </a:r>
            <a:endParaRPr i="0" sz="4400" u="none" cap="none" strike="noStrike">
              <a:solidFill>
                <a:srgbClr val="271357"/>
              </a:solidFill>
              <a:latin typeface="Oswald"/>
              <a:ea typeface="Oswald"/>
              <a:cs typeface="Oswald"/>
              <a:sym typeface="Oswald"/>
            </a:endParaRPr>
          </a:p>
        </p:txBody>
      </p:sp>
      <p:sp>
        <p:nvSpPr>
          <p:cNvPr id="166" name="Google Shape;166;gbd03153798_0_5"/>
          <p:cNvSpPr txBox="1"/>
          <p:nvPr/>
        </p:nvSpPr>
        <p:spPr>
          <a:xfrm>
            <a:off x="751400" y="1906450"/>
            <a:ext cx="5355300" cy="4291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200"/>
              </a:spcBef>
              <a:spcAft>
                <a:spcPts val="0"/>
              </a:spcAft>
              <a:buNone/>
            </a:pPr>
            <a:r>
              <a:rPr lang="es-419">
                <a:solidFill>
                  <a:schemeClr val="dk1"/>
                </a:solidFill>
                <a:latin typeface="Poppins"/>
                <a:ea typeface="Poppins"/>
                <a:cs typeface="Poppins"/>
                <a:sym typeface="Poppins"/>
              </a:rPr>
              <a:t>Una de las estrategias más usadas por las cibertropas es la creación y actividades de una red de cuentas que amplifican publicaciones o bien amplifican el número de seguidores y audiencia base de instituciones gubernamentales o políticos. </a:t>
            </a:r>
            <a:endParaRPr>
              <a:solidFill>
                <a:schemeClr val="dk1"/>
              </a:solidFill>
              <a:latin typeface="Poppins"/>
              <a:ea typeface="Poppins"/>
              <a:cs typeface="Poppins"/>
              <a:sym typeface="Poppins"/>
            </a:endParaRPr>
          </a:p>
          <a:p>
            <a:pPr indent="0" lvl="0" marL="0" rtl="0" algn="l">
              <a:lnSpc>
                <a:spcPct val="115000"/>
              </a:lnSpc>
              <a:spcBef>
                <a:spcPts val="1200"/>
              </a:spcBef>
              <a:spcAft>
                <a:spcPts val="0"/>
              </a:spcAft>
              <a:buNone/>
            </a:pPr>
            <a:r>
              <a:rPr lang="es-419">
                <a:solidFill>
                  <a:schemeClr val="dk1"/>
                </a:solidFill>
                <a:latin typeface="Poppins"/>
                <a:ea typeface="Poppins"/>
                <a:cs typeface="Poppins"/>
                <a:sym typeface="Poppins"/>
              </a:rPr>
              <a:t>Estas tienen por fin crear la idea de un gran apoyo a la narrativa o mensaje comunicado en las publicaciones o cuentas. Asimismo, buscan asegurar que las historias o hashtags se vuelvan tendencia. En varios casos, la coordinación suele hacerse a través de grupos de WhatsApp, Telegram o Facebook, donde personas que cumples roles de administradoras o moderadoras publican las indicaciones sobre las estrategias a usar: estilo de publicaciones, hashtags a posicionar o bien los perfiles a atacar.</a:t>
            </a:r>
            <a:endParaRPr i="0" sz="4000" u="none" cap="none" strike="noStrike">
              <a:solidFill>
                <a:srgbClr val="424242"/>
              </a:solidFill>
              <a:latin typeface="Poppins"/>
              <a:ea typeface="Poppins"/>
              <a:cs typeface="Poppins"/>
              <a:sym typeface="Poppins"/>
            </a:endParaRPr>
          </a:p>
          <a:p>
            <a:pPr indent="0" lvl="0" marL="0" marR="0" rtl="0" algn="l">
              <a:lnSpc>
                <a:spcPct val="100000"/>
              </a:lnSpc>
              <a:spcBef>
                <a:spcPts val="1600"/>
              </a:spcBef>
              <a:spcAft>
                <a:spcPts val="0"/>
              </a:spcAft>
              <a:buClr>
                <a:srgbClr val="000000"/>
              </a:buClr>
              <a:buSzPts val="2000"/>
              <a:buFont typeface="Arial"/>
              <a:buNone/>
            </a:pPr>
            <a:r>
              <a:t/>
            </a:r>
            <a:endParaRPr b="0" i="0" sz="1900" u="none" cap="none" strike="noStrike">
              <a:solidFill>
                <a:schemeClr val="dk1"/>
              </a:solidFill>
              <a:latin typeface="Roboto"/>
              <a:ea typeface="Roboto"/>
              <a:cs typeface="Roboto"/>
              <a:sym typeface="Roboto"/>
            </a:endParaRPr>
          </a:p>
          <a:p>
            <a:pPr indent="0" lvl="0" marL="0" marR="0" rtl="0" algn="l">
              <a:lnSpc>
                <a:spcPct val="100000"/>
              </a:lnSpc>
              <a:spcBef>
                <a:spcPts val="1200"/>
              </a:spcBef>
              <a:spcAft>
                <a:spcPts val="0"/>
              </a:spcAft>
              <a:buClr>
                <a:srgbClr val="000000"/>
              </a:buClr>
              <a:buSzPts val="2000"/>
              <a:buFont typeface="Arial"/>
              <a:buNone/>
            </a:pPr>
            <a:r>
              <a:t/>
            </a:r>
            <a:endParaRPr b="0" i="0" sz="1900" u="none" cap="none" strike="noStrike">
              <a:solidFill>
                <a:schemeClr val="dk1"/>
              </a:solidFill>
              <a:latin typeface="Poppins"/>
              <a:ea typeface="Poppins"/>
              <a:cs typeface="Poppins"/>
              <a:sym typeface="Poppins"/>
            </a:endParaRPr>
          </a:p>
        </p:txBody>
      </p:sp>
      <p:pic>
        <p:nvPicPr>
          <p:cNvPr id="167" name="Google Shape;167;gbd03153798_0_5"/>
          <p:cNvPicPr preferRelativeResize="0"/>
          <p:nvPr/>
        </p:nvPicPr>
        <p:blipFill>
          <a:blip r:embed="rId3">
            <a:alphaModFix/>
          </a:blip>
          <a:stretch>
            <a:fillRect/>
          </a:stretch>
        </p:blipFill>
        <p:spPr>
          <a:xfrm>
            <a:off x="6576600" y="1906449"/>
            <a:ext cx="5094701" cy="3821026"/>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gbd03153798_0_15"/>
          <p:cNvSpPr txBox="1"/>
          <p:nvPr/>
        </p:nvSpPr>
        <p:spPr>
          <a:xfrm>
            <a:off x="838200" y="440665"/>
            <a:ext cx="10515600" cy="1325700"/>
          </a:xfrm>
          <a:prstGeom prst="rect">
            <a:avLst/>
          </a:prstGeom>
          <a:noFill/>
          <a:ln>
            <a:noFill/>
          </a:ln>
        </p:spPr>
        <p:txBody>
          <a:bodyPr anchorCtr="0" anchor="ctr" bIns="45700" lIns="91425" spcFirstLastPara="1" rIns="91425" wrap="square" tIns="45700">
            <a:noAutofit/>
          </a:bodyPr>
          <a:lstStyle/>
          <a:p>
            <a:pPr indent="0" lvl="0" marL="0" rtl="0" algn="just">
              <a:lnSpc>
                <a:spcPct val="115000"/>
              </a:lnSpc>
              <a:spcBef>
                <a:spcPts val="0"/>
              </a:spcBef>
              <a:spcAft>
                <a:spcPts val="0"/>
              </a:spcAft>
              <a:buClr>
                <a:schemeClr val="dk1"/>
              </a:buClr>
              <a:buSzPts val="1100"/>
              <a:buFont typeface="Arial"/>
              <a:buNone/>
            </a:pPr>
            <a:r>
              <a:rPr b="1" lang="es-419" sz="4400">
                <a:solidFill>
                  <a:srgbClr val="5EAA8F"/>
                </a:solidFill>
                <a:latin typeface="Oswald"/>
                <a:ea typeface="Oswald"/>
                <a:cs typeface="Oswald"/>
                <a:sym typeface="Oswald"/>
              </a:rPr>
              <a:t>Reporte masivo</a:t>
            </a:r>
            <a:r>
              <a:rPr b="1" lang="es-419" sz="4400">
                <a:solidFill>
                  <a:schemeClr val="dk1"/>
                </a:solidFill>
                <a:latin typeface="Oswald"/>
                <a:ea typeface="Oswald"/>
                <a:cs typeface="Oswald"/>
                <a:sym typeface="Oswald"/>
              </a:rPr>
              <a:t> </a:t>
            </a:r>
            <a:r>
              <a:rPr b="1" lang="es-419" sz="4400">
                <a:solidFill>
                  <a:srgbClr val="271357"/>
                </a:solidFill>
                <a:latin typeface="Oswald"/>
                <a:ea typeface="Oswald"/>
                <a:cs typeface="Oswald"/>
                <a:sym typeface="Oswald"/>
              </a:rPr>
              <a:t>de cuentas o contenido</a:t>
            </a:r>
            <a:endParaRPr i="0" sz="4400" u="none" cap="none" strike="noStrike">
              <a:solidFill>
                <a:srgbClr val="271357"/>
              </a:solidFill>
              <a:latin typeface="Oswald"/>
              <a:ea typeface="Oswald"/>
              <a:cs typeface="Oswald"/>
              <a:sym typeface="Oswald"/>
            </a:endParaRPr>
          </a:p>
        </p:txBody>
      </p:sp>
      <p:sp>
        <p:nvSpPr>
          <p:cNvPr id="173" name="Google Shape;173;gbd03153798_0_15"/>
          <p:cNvSpPr txBox="1"/>
          <p:nvPr/>
        </p:nvSpPr>
        <p:spPr>
          <a:xfrm>
            <a:off x="901700" y="1853550"/>
            <a:ext cx="4982700" cy="4291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lang="es-419" sz="2100">
                <a:solidFill>
                  <a:schemeClr val="dk1"/>
                </a:solidFill>
                <a:latin typeface="Poppins"/>
                <a:ea typeface="Poppins"/>
                <a:cs typeface="Poppins"/>
                <a:sym typeface="Poppins"/>
              </a:rPr>
              <a:t>Esta técnica tiene lugar cuando una red organizada de cuentas reporta como inapropiado o spam el contenido o una o varias cuentas del perfil objetivo. </a:t>
            </a:r>
            <a:endParaRPr sz="2100">
              <a:solidFill>
                <a:schemeClr val="dk1"/>
              </a:solidFill>
              <a:latin typeface="Poppins"/>
              <a:ea typeface="Poppins"/>
              <a:cs typeface="Poppins"/>
              <a:sym typeface="Poppins"/>
            </a:endParaRPr>
          </a:p>
          <a:p>
            <a:pPr indent="0" lvl="0" marL="0" rtl="0" algn="l">
              <a:lnSpc>
                <a:spcPct val="115000"/>
              </a:lnSpc>
              <a:spcBef>
                <a:spcPts val="0"/>
              </a:spcBef>
              <a:spcAft>
                <a:spcPts val="0"/>
              </a:spcAft>
              <a:buNone/>
            </a:pPr>
            <a:r>
              <a:t/>
            </a:r>
            <a:endParaRPr sz="2100">
              <a:solidFill>
                <a:schemeClr val="dk1"/>
              </a:solidFill>
              <a:latin typeface="Poppins"/>
              <a:ea typeface="Poppins"/>
              <a:cs typeface="Poppins"/>
              <a:sym typeface="Poppins"/>
            </a:endParaRPr>
          </a:p>
          <a:p>
            <a:pPr indent="0" lvl="0" marL="0" rtl="0" algn="l">
              <a:lnSpc>
                <a:spcPct val="115000"/>
              </a:lnSpc>
              <a:spcBef>
                <a:spcPts val="0"/>
              </a:spcBef>
              <a:spcAft>
                <a:spcPts val="0"/>
              </a:spcAft>
              <a:buClr>
                <a:schemeClr val="dk1"/>
              </a:buClr>
              <a:buSzPts val="1100"/>
              <a:buFont typeface="Arial"/>
              <a:buNone/>
            </a:pPr>
            <a:r>
              <a:rPr lang="es-419" sz="2100">
                <a:solidFill>
                  <a:schemeClr val="dk1"/>
                </a:solidFill>
                <a:latin typeface="Poppins"/>
                <a:ea typeface="Poppins"/>
                <a:cs typeface="Poppins"/>
                <a:sym typeface="Poppins"/>
              </a:rPr>
              <a:t>Como resultado, las plataformas bloquean la visibilidad del contenido reportado. </a:t>
            </a:r>
            <a:endParaRPr i="0" sz="3000" u="none" cap="none" strike="noStrike">
              <a:solidFill>
                <a:srgbClr val="424242"/>
              </a:solidFill>
              <a:latin typeface="Poppins"/>
              <a:ea typeface="Poppins"/>
              <a:cs typeface="Poppins"/>
              <a:sym typeface="Poppins"/>
            </a:endParaRPr>
          </a:p>
          <a:p>
            <a:pPr indent="0" lvl="0" marL="0" marR="0" rtl="0" algn="l">
              <a:lnSpc>
                <a:spcPct val="100000"/>
              </a:lnSpc>
              <a:spcBef>
                <a:spcPts val="1600"/>
              </a:spcBef>
              <a:spcAft>
                <a:spcPts val="0"/>
              </a:spcAft>
              <a:buClr>
                <a:srgbClr val="000000"/>
              </a:buClr>
              <a:buSzPts val="2000"/>
              <a:buFont typeface="Arial"/>
              <a:buNone/>
            </a:pPr>
            <a:r>
              <a:t/>
            </a:r>
            <a:endParaRPr b="0" i="0" sz="2100" u="none" cap="none" strike="noStrike">
              <a:solidFill>
                <a:schemeClr val="dk1"/>
              </a:solidFill>
              <a:latin typeface="Roboto"/>
              <a:ea typeface="Roboto"/>
              <a:cs typeface="Roboto"/>
              <a:sym typeface="Roboto"/>
            </a:endParaRPr>
          </a:p>
          <a:p>
            <a:pPr indent="0" lvl="0" marL="0" marR="0" rtl="0" algn="l">
              <a:lnSpc>
                <a:spcPct val="100000"/>
              </a:lnSpc>
              <a:spcBef>
                <a:spcPts val="1200"/>
              </a:spcBef>
              <a:spcAft>
                <a:spcPts val="0"/>
              </a:spcAft>
              <a:buClr>
                <a:srgbClr val="000000"/>
              </a:buClr>
              <a:buSzPts val="2000"/>
              <a:buFont typeface="Arial"/>
              <a:buNone/>
            </a:pPr>
            <a:r>
              <a:t/>
            </a:r>
            <a:endParaRPr b="0" i="0" sz="1900" u="none" cap="none" strike="noStrike">
              <a:solidFill>
                <a:schemeClr val="dk1"/>
              </a:solidFill>
              <a:latin typeface="Poppins"/>
              <a:ea typeface="Poppins"/>
              <a:cs typeface="Poppins"/>
              <a:sym typeface="Poppins"/>
            </a:endParaRPr>
          </a:p>
        </p:txBody>
      </p:sp>
      <p:pic>
        <p:nvPicPr>
          <p:cNvPr id="174" name="Google Shape;174;gbd03153798_0_15"/>
          <p:cNvPicPr preferRelativeResize="0"/>
          <p:nvPr/>
        </p:nvPicPr>
        <p:blipFill>
          <a:blip r:embed="rId3">
            <a:alphaModFix/>
          </a:blip>
          <a:stretch>
            <a:fillRect/>
          </a:stretch>
        </p:blipFill>
        <p:spPr>
          <a:xfrm>
            <a:off x="8978975" y="2363265"/>
            <a:ext cx="2619375" cy="2305050"/>
          </a:xfrm>
          <a:prstGeom prst="rect">
            <a:avLst/>
          </a:prstGeom>
          <a:noFill/>
          <a:ln>
            <a:noFill/>
          </a:ln>
        </p:spPr>
      </p:pic>
      <p:pic>
        <p:nvPicPr>
          <p:cNvPr id="175" name="Google Shape;175;gbd03153798_0_15"/>
          <p:cNvPicPr preferRelativeResize="0"/>
          <p:nvPr/>
        </p:nvPicPr>
        <p:blipFill>
          <a:blip r:embed="rId4">
            <a:alphaModFix/>
          </a:blip>
          <a:stretch>
            <a:fillRect/>
          </a:stretch>
        </p:blipFill>
        <p:spPr>
          <a:xfrm>
            <a:off x="6079125" y="2310340"/>
            <a:ext cx="2556950" cy="2610035"/>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gbd03153798_0_10"/>
          <p:cNvSpPr txBox="1"/>
          <p:nvPr/>
        </p:nvSpPr>
        <p:spPr>
          <a:xfrm>
            <a:off x="838200" y="440665"/>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s-419" sz="4400">
                <a:solidFill>
                  <a:srgbClr val="5EAA8F"/>
                </a:solidFill>
                <a:latin typeface="Oswald"/>
                <a:ea typeface="Oswald"/>
                <a:cs typeface="Oswald"/>
                <a:sym typeface="Oswald"/>
              </a:rPr>
              <a:t>Desinformación </a:t>
            </a:r>
            <a:endParaRPr i="0" sz="4400" u="none" cap="none" strike="noStrike">
              <a:solidFill>
                <a:srgbClr val="5EAA8F"/>
              </a:solidFill>
              <a:latin typeface="Oswald"/>
              <a:ea typeface="Oswald"/>
              <a:cs typeface="Oswald"/>
              <a:sym typeface="Oswald"/>
            </a:endParaRPr>
          </a:p>
        </p:txBody>
      </p:sp>
      <p:sp>
        <p:nvSpPr>
          <p:cNvPr id="181" name="Google Shape;181;gbd03153798_0_10"/>
          <p:cNvSpPr txBox="1"/>
          <p:nvPr/>
        </p:nvSpPr>
        <p:spPr>
          <a:xfrm>
            <a:off x="933450" y="1842950"/>
            <a:ext cx="5088600" cy="4291800"/>
          </a:xfrm>
          <a:prstGeom prst="rect">
            <a:avLst/>
          </a:prstGeom>
          <a:noFill/>
          <a:ln>
            <a:noFill/>
          </a:ln>
        </p:spPr>
        <p:txBody>
          <a:bodyPr anchorCtr="0" anchor="t" bIns="45700" lIns="91425" spcFirstLastPara="1" rIns="91425" wrap="square" tIns="45700">
            <a:noAutofit/>
          </a:bodyPr>
          <a:lstStyle/>
          <a:p>
            <a:pPr indent="0" lvl="0" marL="0" rtl="0" algn="just">
              <a:lnSpc>
                <a:spcPct val="115000"/>
              </a:lnSpc>
              <a:spcBef>
                <a:spcPts val="0"/>
              </a:spcBef>
              <a:spcAft>
                <a:spcPts val="0"/>
              </a:spcAft>
              <a:buClr>
                <a:schemeClr val="dk1"/>
              </a:buClr>
              <a:buSzPts val="1100"/>
              <a:buFont typeface="Arial"/>
              <a:buNone/>
            </a:pPr>
            <a:r>
              <a:rPr lang="es-419" sz="1500">
                <a:solidFill>
                  <a:schemeClr val="dk1"/>
                </a:solidFill>
                <a:latin typeface="Poppins"/>
                <a:ea typeface="Poppins"/>
                <a:cs typeface="Poppins"/>
                <a:sym typeface="Poppins"/>
              </a:rPr>
              <a:t>La desinformación es una de las técnicas más utilizadas y más visibles. Puesto que los formatos visuales son los formatos más persuasivos, las campañas de desinformación suelen depender en gran medida de la difusión de imágenes y videos con información falsa o manipulada.</a:t>
            </a:r>
            <a:endParaRPr i="0" sz="3900" u="none" cap="none" strike="noStrike">
              <a:solidFill>
                <a:srgbClr val="424242"/>
              </a:solidFill>
              <a:latin typeface="Poppins"/>
              <a:ea typeface="Poppins"/>
              <a:cs typeface="Poppins"/>
              <a:sym typeface="Poppins"/>
            </a:endParaRPr>
          </a:p>
          <a:p>
            <a:pPr indent="0" lvl="0" marL="0" marR="0" rtl="0" algn="just">
              <a:lnSpc>
                <a:spcPct val="100000"/>
              </a:lnSpc>
              <a:spcBef>
                <a:spcPts val="1600"/>
              </a:spcBef>
              <a:spcAft>
                <a:spcPts val="0"/>
              </a:spcAft>
              <a:buClr>
                <a:srgbClr val="000000"/>
              </a:buClr>
              <a:buSzPts val="2000"/>
              <a:buFont typeface="Arial"/>
              <a:buNone/>
            </a:pPr>
            <a:r>
              <a:t/>
            </a:r>
            <a:endParaRPr b="0" i="0" sz="1900" u="none" cap="none" strike="noStrike">
              <a:solidFill>
                <a:schemeClr val="dk1"/>
              </a:solidFill>
              <a:latin typeface="Roboto"/>
              <a:ea typeface="Roboto"/>
              <a:cs typeface="Roboto"/>
              <a:sym typeface="Roboto"/>
            </a:endParaRPr>
          </a:p>
          <a:p>
            <a:pPr indent="0" lvl="0" marL="0" marR="0" rtl="0" algn="l">
              <a:lnSpc>
                <a:spcPct val="100000"/>
              </a:lnSpc>
              <a:spcBef>
                <a:spcPts val="1200"/>
              </a:spcBef>
              <a:spcAft>
                <a:spcPts val="0"/>
              </a:spcAft>
              <a:buClr>
                <a:srgbClr val="000000"/>
              </a:buClr>
              <a:buSzPts val="2000"/>
              <a:buFont typeface="Arial"/>
              <a:buNone/>
            </a:pPr>
            <a:r>
              <a:t/>
            </a:r>
            <a:endParaRPr b="0" i="0" sz="1900" u="none" cap="none" strike="noStrike">
              <a:solidFill>
                <a:schemeClr val="dk1"/>
              </a:solidFill>
              <a:latin typeface="Poppins"/>
              <a:ea typeface="Poppins"/>
              <a:cs typeface="Poppins"/>
              <a:sym typeface="Poppins"/>
            </a:endParaRPr>
          </a:p>
        </p:txBody>
      </p:sp>
      <p:graphicFrame>
        <p:nvGraphicFramePr>
          <p:cNvPr id="182" name="Google Shape;182;gbd03153798_0_10"/>
          <p:cNvGraphicFramePr/>
          <p:nvPr/>
        </p:nvGraphicFramePr>
        <p:xfrm>
          <a:off x="933450" y="3634325"/>
          <a:ext cx="3000000" cy="3000000"/>
        </p:xfrm>
        <a:graphic>
          <a:graphicData uri="http://schemas.openxmlformats.org/drawingml/2006/table">
            <a:tbl>
              <a:tblPr>
                <a:noFill/>
                <a:tableStyleId>{8375409B-85FB-4E0F-80EA-C5DFEFDA1E97}</a:tableStyleId>
              </a:tblPr>
              <a:tblGrid>
                <a:gridCol w="5943600"/>
              </a:tblGrid>
              <a:tr h="12700">
                <a:tc>
                  <a:txBody>
                    <a:bodyPr/>
                    <a:lstStyle/>
                    <a:p>
                      <a:pPr indent="0" lvl="0" marL="0" rtl="0" algn="l">
                        <a:lnSpc>
                          <a:spcPct val="115000"/>
                        </a:lnSpc>
                        <a:spcBef>
                          <a:spcPts val="0"/>
                        </a:spcBef>
                        <a:spcAft>
                          <a:spcPts val="0"/>
                        </a:spcAft>
                        <a:buNone/>
                      </a:pPr>
                      <a:r>
                        <a:rPr b="1" lang="es-419" sz="1000">
                          <a:latin typeface="Poppins"/>
                          <a:ea typeface="Poppins"/>
                          <a:cs typeface="Poppins"/>
                          <a:sym typeface="Poppins"/>
                        </a:rPr>
                        <a:t>Definiciones claves</a:t>
                      </a:r>
                      <a:endParaRPr b="1" sz="1000">
                        <a:latin typeface="Poppins"/>
                        <a:ea typeface="Poppins"/>
                        <a:cs typeface="Poppins"/>
                        <a:sym typeface="Poppins"/>
                      </a:endParaRPr>
                    </a:p>
                    <a:p>
                      <a:pPr indent="0" lvl="0" marL="0" rtl="0" algn="l">
                        <a:lnSpc>
                          <a:spcPct val="115000"/>
                        </a:lnSpc>
                        <a:spcBef>
                          <a:spcPts val="0"/>
                        </a:spcBef>
                        <a:spcAft>
                          <a:spcPts val="0"/>
                        </a:spcAft>
                        <a:buNone/>
                      </a:pPr>
                      <a:r>
                        <a:t/>
                      </a:r>
                      <a:endParaRPr b="1" sz="1000">
                        <a:latin typeface="Poppins"/>
                        <a:ea typeface="Poppins"/>
                        <a:cs typeface="Poppins"/>
                        <a:sym typeface="Poppins"/>
                      </a:endParaRPr>
                    </a:p>
                    <a:p>
                      <a:pPr indent="-292100" lvl="0" marL="457200" rtl="0" algn="l">
                        <a:lnSpc>
                          <a:spcPct val="115000"/>
                        </a:lnSpc>
                        <a:spcBef>
                          <a:spcPts val="0"/>
                        </a:spcBef>
                        <a:spcAft>
                          <a:spcPts val="0"/>
                        </a:spcAft>
                        <a:buSzPts val="1000"/>
                        <a:buChar char="●"/>
                      </a:pPr>
                      <a:r>
                        <a:rPr b="1" lang="es-419" sz="1000">
                          <a:latin typeface="Poppins"/>
                          <a:ea typeface="Poppins"/>
                          <a:cs typeface="Poppins"/>
                          <a:sym typeface="Poppins"/>
                        </a:rPr>
                        <a:t>Desinformación</a:t>
                      </a:r>
                      <a:r>
                        <a:rPr lang="es-419" sz="1000">
                          <a:latin typeface="Poppins"/>
                          <a:ea typeface="Poppins"/>
                          <a:cs typeface="Poppins"/>
                          <a:sym typeface="Poppins"/>
                        </a:rPr>
                        <a:t>: fabricación o manipulación deliberada de contenido audiovisual, cuya </a:t>
                      </a:r>
                      <a:r>
                        <a:rPr lang="es-419" sz="1000" u="sng">
                          <a:latin typeface="Poppins"/>
                          <a:ea typeface="Poppins"/>
                          <a:cs typeface="Poppins"/>
                          <a:sym typeface="Poppins"/>
                        </a:rPr>
                        <a:t>intención</a:t>
                      </a:r>
                      <a:r>
                        <a:rPr lang="es-419" sz="1000">
                          <a:latin typeface="Poppins"/>
                          <a:ea typeface="Poppins"/>
                          <a:cs typeface="Poppins"/>
                          <a:sym typeface="Poppins"/>
                        </a:rPr>
                        <a:t> es engañar.</a:t>
                      </a:r>
                      <a:endParaRPr sz="1000">
                        <a:latin typeface="Poppins"/>
                        <a:ea typeface="Poppins"/>
                        <a:cs typeface="Poppins"/>
                        <a:sym typeface="Poppins"/>
                      </a:endParaRPr>
                    </a:p>
                    <a:p>
                      <a:pPr indent="-292100" lvl="0" marL="457200" rtl="0" algn="l">
                        <a:lnSpc>
                          <a:spcPct val="115000"/>
                        </a:lnSpc>
                        <a:spcBef>
                          <a:spcPts val="0"/>
                        </a:spcBef>
                        <a:spcAft>
                          <a:spcPts val="0"/>
                        </a:spcAft>
                        <a:buSzPts val="1000"/>
                        <a:buChar char="●"/>
                      </a:pPr>
                      <a:r>
                        <a:rPr b="1" lang="es-419" sz="1000">
                          <a:latin typeface="Poppins"/>
                          <a:ea typeface="Poppins"/>
                          <a:cs typeface="Poppins"/>
                          <a:sym typeface="Poppins"/>
                        </a:rPr>
                        <a:t>Información incorrecta</a:t>
                      </a:r>
                      <a:r>
                        <a:rPr lang="es-419" sz="1000">
                          <a:latin typeface="Poppins"/>
                          <a:ea typeface="Poppins"/>
                          <a:cs typeface="Poppins"/>
                          <a:sym typeface="Poppins"/>
                        </a:rPr>
                        <a:t> (lo que en inglés se conoce como misinformation): información falsa que </a:t>
                      </a:r>
                      <a:r>
                        <a:rPr lang="es-419" sz="1000" u="sng">
                          <a:latin typeface="Poppins"/>
                          <a:ea typeface="Poppins"/>
                          <a:cs typeface="Poppins"/>
                          <a:sym typeface="Poppins"/>
                        </a:rPr>
                        <a:t>no es intencional.</a:t>
                      </a:r>
                      <a:endParaRPr sz="1000" u="sng">
                        <a:latin typeface="Poppins"/>
                        <a:ea typeface="Poppins"/>
                        <a:cs typeface="Poppins"/>
                        <a:sym typeface="Poppins"/>
                      </a:endParaRPr>
                    </a:p>
                    <a:p>
                      <a:pPr indent="-292100" lvl="0" marL="457200" rtl="0" algn="l">
                        <a:lnSpc>
                          <a:spcPct val="115000"/>
                        </a:lnSpc>
                        <a:spcBef>
                          <a:spcPts val="0"/>
                        </a:spcBef>
                        <a:spcAft>
                          <a:spcPts val="0"/>
                        </a:spcAft>
                        <a:buSzPts val="1000"/>
                        <a:buChar char="●"/>
                      </a:pPr>
                      <a:r>
                        <a:rPr b="1" lang="es-419" sz="1000">
                          <a:latin typeface="Poppins"/>
                          <a:ea typeface="Poppins"/>
                          <a:cs typeface="Poppins"/>
                          <a:sym typeface="Poppins"/>
                        </a:rPr>
                        <a:t>Propaganda</a:t>
                      </a:r>
                      <a:r>
                        <a:rPr lang="es-419" sz="1000">
                          <a:latin typeface="Poppins"/>
                          <a:ea typeface="Poppins"/>
                          <a:cs typeface="Poppins"/>
                          <a:sym typeface="Poppins"/>
                        </a:rPr>
                        <a:t>: narrativa (verdadera o falsa) que busca promover una agenda política o ideológica.</a:t>
                      </a:r>
                      <a:endParaRPr sz="1000">
                        <a:latin typeface="Poppins"/>
                        <a:ea typeface="Poppins"/>
                        <a:cs typeface="Poppins"/>
                        <a:sym typeface="Poppins"/>
                      </a:endParaRPr>
                    </a:p>
                    <a:p>
                      <a:pPr indent="-292100" lvl="0" marL="457200" rtl="0" algn="l">
                        <a:lnSpc>
                          <a:spcPct val="115000"/>
                        </a:lnSpc>
                        <a:spcBef>
                          <a:spcPts val="0"/>
                        </a:spcBef>
                        <a:spcAft>
                          <a:spcPts val="0"/>
                        </a:spcAft>
                        <a:buSzPts val="1000"/>
                        <a:buChar char="●"/>
                      </a:pPr>
                      <a:r>
                        <a:rPr b="1" lang="es-419" sz="1000">
                          <a:latin typeface="Poppins"/>
                          <a:ea typeface="Poppins"/>
                          <a:cs typeface="Poppins"/>
                          <a:sym typeface="Poppins"/>
                        </a:rPr>
                        <a:t>Noticias falsas</a:t>
                      </a:r>
                      <a:r>
                        <a:rPr lang="es-419" sz="1000">
                          <a:latin typeface="Poppins"/>
                          <a:ea typeface="Poppins"/>
                          <a:cs typeface="Poppins"/>
                          <a:sym typeface="Poppins"/>
                        </a:rPr>
                        <a:t>: término coloquial. Si bien es altamente utilizado, este concepto presenta varias problemáticas y no describe el fenómeno. Un artículo que describe y argumenta detalladamente por qué es un concepto a desterrar es "Dejemos de hablar de fake news y noticias falsas" por Maldita: </a:t>
                      </a:r>
                      <a:r>
                        <a:rPr lang="es-419" sz="1000" u="sng">
                          <a:solidFill>
                            <a:srgbClr val="1155CC"/>
                          </a:solidFill>
                          <a:latin typeface="Poppins"/>
                          <a:ea typeface="Poppins"/>
                          <a:cs typeface="Poppins"/>
                          <a:sym typeface="Poppins"/>
                          <a:hlinkClick r:id="rId3">
                            <a:extLst>
                              <a:ext uri="{A12FA001-AC4F-418D-AE19-62706E023703}">
                                <ahyp:hlinkClr val="tx"/>
                              </a:ext>
                            </a:extLst>
                          </a:hlinkClick>
                        </a:rPr>
                        <a:t>https://maldita.es/malditateexplica/20191120/dejemos-de-hablar-de-fake-news-y-de-noticias-falsas-2/</a:t>
                      </a:r>
                      <a:r>
                        <a:rPr lang="es-419" sz="1000">
                          <a:latin typeface="Poppins"/>
                          <a:ea typeface="Poppins"/>
                          <a:cs typeface="Poppins"/>
                          <a:sym typeface="Poppins"/>
                        </a:rPr>
                        <a:t> </a:t>
                      </a:r>
                      <a:endParaRPr sz="1000">
                        <a:latin typeface="Poppins"/>
                        <a:ea typeface="Poppins"/>
                        <a:cs typeface="Poppins"/>
                        <a:sym typeface="Poppins"/>
                      </a:endParaRPr>
                    </a:p>
                  </a:txBody>
                  <a:tcPr marT="63500" marB="63500" marR="63500" marL="63500"/>
                </a:tc>
              </a:tr>
            </a:tbl>
          </a:graphicData>
        </a:graphic>
      </p:graphicFrame>
      <p:pic>
        <p:nvPicPr>
          <p:cNvPr id="183" name="Google Shape;183;gbd03153798_0_10"/>
          <p:cNvPicPr preferRelativeResize="0"/>
          <p:nvPr/>
        </p:nvPicPr>
        <p:blipFill>
          <a:blip r:embed="rId4">
            <a:alphaModFix/>
          </a:blip>
          <a:stretch>
            <a:fillRect/>
          </a:stretch>
        </p:blipFill>
        <p:spPr>
          <a:xfrm>
            <a:off x="7008275" y="1035578"/>
            <a:ext cx="4263148" cy="4786836"/>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gbd03153798_0_20"/>
          <p:cNvSpPr txBox="1"/>
          <p:nvPr/>
        </p:nvSpPr>
        <p:spPr>
          <a:xfrm>
            <a:off x="838200" y="440665"/>
            <a:ext cx="10515600" cy="13257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5EAA8F"/>
              </a:buClr>
              <a:buSzPts val="4400"/>
              <a:buFont typeface="Oswald"/>
              <a:buNone/>
            </a:pPr>
            <a:r>
              <a:rPr lang="es-419" sz="4600">
                <a:solidFill>
                  <a:srgbClr val="5EAA8F"/>
                </a:solidFill>
                <a:latin typeface="Oswald"/>
                <a:ea typeface="Oswald"/>
                <a:cs typeface="Oswald"/>
                <a:sym typeface="Oswald"/>
              </a:rPr>
              <a:t>Tipos de </a:t>
            </a:r>
            <a:r>
              <a:rPr lang="es-419" sz="4600">
                <a:solidFill>
                  <a:srgbClr val="271357"/>
                </a:solidFill>
                <a:latin typeface="Oswald"/>
                <a:ea typeface="Oswald"/>
                <a:cs typeface="Oswald"/>
                <a:sym typeface="Oswald"/>
              </a:rPr>
              <a:t>desinformación</a:t>
            </a:r>
            <a:endParaRPr b="0" i="0" sz="4400" u="none" cap="none" strike="noStrike">
              <a:solidFill>
                <a:srgbClr val="271357"/>
              </a:solidFill>
              <a:latin typeface="Oswald"/>
              <a:ea typeface="Oswald"/>
              <a:cs typeface="Oswald"/>
              <a:sym typeface="Oswald"/>
            </a:endParaRPr>
          </a:p>
        </p:txBody>
      </p:sp>
      <p:sp>
        <p:nvSpPr>
          <p:cNvPr id="189" name="Google Shape;189;gbd03153798_0_20"/>
          <p:cNvSpPr txBox="1"/>
          <p:nvPr/>
        </p:nvSpPr>
        <p:spPr>
          <a:xfrm>
            <a:off x="954550" y="1693350"/>
            <a:ext cx="4095900" cy="13914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0"/>
              </a:spcAft>
              <a:buNone/>
            </a:pPr>
            <a:r>
              <a:rPr b="1" lang="es-419">
                <a:solidFill>
                  <a:srgbClr val="271357"/>
                </a:solidFill>
                <a:latin typeface="Poppins"/>
                <a:ea typeface="Poppins"/>
                <a:cs typeface="Poppins"/>
                <a:sym typeface="Poppins"/>
              </a:rPr>
              <a:t>Material auténtico usado en el contexto erróneo</a:t>
            </a:r>
            <a:r>
              <a:rPr lang="es-419">
                <a:solidFill>
                  <a:srgbClr val="271357"/>
                </a:solidFill>
                <a:latin typeface="Poppins"/>
                <a:ea typeface="Poppins"/>
                <a:cs typeface="Poppins"/>
                <a:sym typeface="Poppins"/>
              </a:rPr>
              <a:t>. </a:t>
            </a:r>
            <a:endParaRPr>
              <a:solidFill>
                <a:srgbClr val="271357"/>
              </a:solidFill>
              <a:latin typeface="Poppins"/>
              <a:ea typeface="Poppins"/>
              <a:cs typeface="Poppins"/>
              <a:sym typeface="Poppins"/>
            </a:endParaRPr>
          </a:p>
          <a:p>
            <a:pPr indent="0" lvl="0" marL="0" rtl="0" algn="just">
              <a:lnSpc>
                <a:spcPct val="115000"/>
              </a:lnSpc>
              <a:spcBef>
                <a:spcPts val="0"/>
              </a:spcBef>
              <a:spcAft>
                <a:spcPts val="0"/>
              </a:spcAft>
              <a:buNone/>
            </a:pPr>
            <a:r>
              <a:rPr lang="es-419">
                <a:solidFill>
                  <a:schemeClr val="dk1"/>
                </a:solidFill>
                <a:latin typeface="Poppins"/>
                <a:ea typeface="Poppins"/>
                <a:cs typeface="Poppins"/>
                <a:sym typeface="Poppins"/>
              </a:rPr>
              <a:t>Uso de</a:t>
            </a:r>
            <a:r>
              <a:rPr lang="es-419">
                <a:solidFill>
                  <a:schemeClr val="dk1"/>
                </a:solidFill>
                <a:latin typeface="Poppins"/>
                <a:ea typeface="Poppins"/>
                <a:cs typeface="Poppins"/>
                <a:sym typeface="Poppins"/>
              </a:rPr>
              <a:t> datos, imágenes y/o texto auténtico y verificado, pero usada en otro contexto para buscar </a:t>
            </a:r>
            <a:r>
              <a:rPr lang="es-419">
                <a:solidFill>
                  <a:schemeClr val="dk1"/>
                </a:solidFill>
                <a:latin typeface="Poppins"/>
                <a:ea typeface="Poppins"/>
                <a:cs typeface="Poppins"/>
                <a:sym typeface="Poppins"/>
              </a:rPr>
              <a:t>tergiversar</a:t>
            </a:r>
            <a:r>
              <a:rPr lang="es-419">
                <a:solidFill>
                  <a:schemeClr val="dk1"/>
                </a:solidFill>
                <a:latin typeface="Poppins"/>
                <a:ea typeface="Poppins"/>
                <a:cs typeface="Poppins"/>
                <a:sym typeface="Poppins"/>
              </a:rPr>
              <a:t> la información. </a:t>
            </a:r>
            <a:endParaRPr>
              <a:solidFill>
                <a:schemeClr val="dk1"/>
              </a:solidFill>
              <a:latin typeface="Poppins"/>
              <a:ea typeface="Poppins"/>
              <a:cs typeface="Poppins"/>
              <a:sym typeface="Poppins"/>
            </a:endParaRPr>
          </a:p>
        </p:txBody>
      </p:sp>
      <p:sp>
        <p:nvSpPr>
          <p:cNvPr id="190" name="Google Shape;190;gbd03153798_0_20"/>
          <p:cNvSpPr txBox="1"/>
          <p:nvPr/>
        </p:nvSpPr>
        <p:spPr>
          <a:xfrm>
            <a:off x="954550" y="4036500"/>
            <a:ext cx="3964500" cy="1639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s-419">
                <a:solidFill>
                  <a:srgbClr val="271357"/>
                </a:solidFill>
                <a:latin typeface="Poppins"/>
                <a:ea typeface="Poppins"/>
                <a:cs typeface="Poppins"/>
                <a:sym typeface="Poppins"/>
              </a:rPr>
              <a:t>Contenidos de impostor. </a:t>
            </a:r>
            <a:endParaRPr b="1">
              <a:solidFill>
                <a:srgbClr val="271357"/>
              </a:solidFill>
              <a:latin typeface="Poppins"/>
              <a:ea typeface="Poppins"/>
              <a:cs typeface="Poppins"/>
              <a:sym typeface="Poppins"/>
            </a:endParaRPr>
          </a:p>
          <a:p>
            <a:pPr indent="0" lvl="0" marL="0" rtl="0" algn="l">
              <a:lnSpc>
                <a:spcPct val="115000"/>
              </a:lnSpc>
              <a:spcBef>
                <a:spcPts val="0"/>
              </a:spcBef>
              <a:spcAft>
                <a:spcPts val="0"/>
              </a:spcAft>
              <a:buNone/>
            </a:pPr>
            <a:r>
              <a:rPr lang="es-419">
                <a:solidFill>
                  <a:schemeClr val="dk1"/>
                </a:solidFill>
                <a:latin typeface="Poppins"/>
                <a:ea typeface="Poppins"/>
                <a:cs typeface="Poppins"/>
                <a:sym typeface="Poppins"/>
              </a:rPr>
              <a:t>Creación de si</a:t>
            </a:r>
            <a:r>
              <a:rPr lang="es-419">
                <a:solidFill>
                  <a:schemeClr val="dk1"/>
                </a:solidFill>
                <a:latin typeface="Poppins"/>
                <a:ea typeface="Poppins"/>
                <a:cs typeface="Poppins"/>
                <a:sym typeface="Poppins"/>
              </a:rPr>
              <a:t>tios y páginas que imitan medios de noticias conocidos o se proyectan como medios serios para generar confianza y difundir noticias falsas.</a:t>
            </a:r>
            <a:endParaRPr>
              <a:latin typeface="Poppins"/>
              <a:ea typeface="Poppins"/>
              <a:cs typeface="Poppins"/>
              <a:sym typeface="Poppins"/>
            </a:endParaRPr>
          </a:p>
        </p:txBody>
      </p:sp>
      <p:sp>
        <p:nvSpPr>
          <p:cNvPr id="191" name="Google Shape;191;gbd03153798_0_20"/>
          <p:cNvSpPr txBox="1"/>
          <p:nvPr/>
        </p:nvSpPr>
        <p:spPr>
          <a:xfrm>
            <a:off x="6529925" y="1693350"/>
            <a:ext cx="4449300" cy="1639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s-419">
                <a:solidFill>
                  <a:srgbClr val="271357"/>
                </a:solidFill>
                <a:latin typeface="Poppins"/>
                <a:ea typeface="Poppins"/>
                <a:cs typeface="Poppins"/>
                <a:sym typeface="Poppins"/>
              </a:rPr>
              <a:t>Contenido fabricado.</a:t>
            </a:r>
            <a:r>
              <a:rPr lang="es-419">
                <a:solidFill>
                  <a:srgbClr val="271357"/>
                </a:solidFill>
                <a:latin typeface="Poppins"/>
                <a:ea typeface="Poppins"/>
                <a:cs typeface="Poppins"/>
                <a:sym typeface="Poppins"/>
              </a:rPr>
              <a:t> </a:t>
            </a:r>
            <a:endParaRPr>
              <a:solidFill>
                <a:srgbClr val="271357"/>
              </a:solidFill>
              <a:latin typeface="Poppins"/>
              <a:ea typeface="Poppins"/>
              <a:cs typeface="Poppins"/>
              <a:sym typeface="Poppins"/>
            </a:endParaRPr>
          </a:p>
          <a:p>
            <a:pPr indent="0" lvl="0" marL="0" rtl="0" algn="l">
              <a:lnSpc>
                <a:spcPct val="115000"/>
              </a:lnSpc>
              <a:spcBef>
                <a:spcPts val="0"/>
              </a:spcBef>
              <a:spcAft>
                <a:spcPts val="0"/>
              </a:spcAft>
              <a:buNone/>
            </a:pPr>
            <a:r>
              <a:rPr lang="es-419">
                <a:solidFill>
                  <a:schemeClr val="dk1"/>
                </a:solidFill>
                <a:latin typeface="Poppins"/>
                <a:ea typeface="Poppins"/>
                <a:cs typeface="Poppins"/>
                <a:sym typeface="Poppins"/>
              </a:rPr>
              <a:t>Esto hace referencia a contenido falso, creado desde cero, ya sea en formato de imágenes, audio, video u otros. Estos formatos son altamente usados, pues son fáciles de compartir, y son creados para engañar. </a:t>
            </a:r>
            <a:endParaRPr>
              <a:solidFill>
                <a:schemeClr val="dk1"/>
              </a:solidFill>
            </a:endParaRPr>
          </a:p>
        </p:txBody>
      </p:sp>
      <p:sp>
        <p:nvSpPr>
          <p:cNvPr id="192" name="Google Shape;192;gbd03153798_0_20"/>
          <p:cNvSpPr txBox="1"/>
          <p:nvPr/>
        </p:nvSpPr>
        <p:spPr>
          <a:xfrm>
            <a:off x="6529925" y="4036500"/>
            <a:ext cx="4339200" cy="1887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s-419">
                <a:solidFill>
                  <a:srgbClr val="271357"/>
                </a:solidFill>
                <a:latin typeface="Poppins"/>
                <a:ea typeface="Poppins"/>
                <a:cs typeface="Poppins"/>
                <a:sym typeface="Poppins"/>
              </a:rPr>
              <a:t>Contenido manipulado</a:t>
            </a:r>
            <a:r>
              <a:rPr lang="es-419">
                <a:solidFill>
                  <a:srgbClr val="271357"/>
                </a:solidFill>
                <a:latin typeface="Poppins"/>
                <a:ea typeface="Poppins"/>
                <a:cs typeface="Poppins"/>
                <a:sym typeface="Poppins"/>
              </a:rPr>
              <a:t>.</a:t>
            </a:r>
            <a:r>
              <a:rPr lang="es-419">
                <a:solidFill>
                  <a:schemeClr val="dk1"/>
                </a:solidFill>
                <a:latin typeface="Poppins"/>
                <a:ea typeface="Poppins"/>
                <a:cs typeface="Poppins"/>
                <a:sym typeface="Poppins"/>
              </a:rPr>
              <a:t> </a:t>
            </a:r>
            <a:endParaRPr>
              <a:solidFill>
                <a:schemeClr val="dk1"/>
              </a:solidFill>
              <a:latin typeface="Poppins"/>
              <a:ea typeface="Poppins"/>
              <a:cs typeface="Poppins"/>
              <a:sym typeface="Poppins"/>
            </a:endParaRPr>
          </a:p>
          <a:p>
            <a:pPr indent="0" lvl="0" marL="0" rtl="0" algn="l">
              <a:lnSpc>
                <a:spcPct val="115000"/>
              </a:lnSpc>
              <a:spcBef>
                <a:spcPts val="0"/>
              </a:spcBef>
              <a:spcAft>
                <a:spcPts val="0"/>
              </a:spcAft>
              <a:buNone/>
            </a:pPr>
            <a:r>
              <a:rPr lang="es-419">
                <a:solidFill>
                  <a:schemeClr val="dk1"/>
                </a:solidFill>
                <a:latin typeface="Poppins"/>
                <a:ea typeface="Poppins"/>
                <a:cs typeface="Poppins"/>
                <a:sym typeface="Poppins"/>
              </a:rPr>
              <a:t>Esto hace referencia a información, voz, imágenes o video que son manipulados digitalmente, para dar una idea diferente a la original. Las manipulaciones a veces pueden ser muy bien elaboradas y difíciles de detectar. </a:t>
            </a:r>
            <a:endParaRPr>
              <a:latin typeface="Poppins"/>
              <a:ea typeface="Poppins"/>
              <a:cs typeface="Poppins"/>
              <a:sym typeface="Poppins"/>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gdd2f25bad5_0_106"/>
          <p:cNvSpPr txBox="1"/>
          <p:nvPr/>
        </p:nvSpPr>
        <p:spPr>
          <a:xfrm>
            <a:off x="838200" y="440665"/>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s-419" sz="4400">
                <a:solidFill>
                  <a:srgbClr val="5EAA8F"/>
                </a:solidFill>
                <a:latin typeface="Oswald"/>
                <a:ea typeface="Oswald"/>
                <a:cs typeface="Oswald"/>
                <a:sym typeface="Oswald"/>
              </a:rPr>
              <a:t>Trolling, doxing y </a:t>
            </a:r>
            <a:r>
              <a:rPr lang="es-419" sz="4400">
                <a:solidFill>
                  <a:srgbClr val="271357"/>
                </a:solidFill>
                <a:latin typeface="Oswald"/>
                <a:ea typeface="Oswald"/>
                <a:cs typeface="Oswald"/>
                <a:sym typeface="Oswald"/>
              </a:rPr>
              <a:t>acoso en línea</a:t>
            </a:r>
            <a:endParaRPr i="0" sz="4400" u="none" cap="none" strike="noStrike">
              <a:solidFill>
                <a:srgbClr val="271357"/>
              </a:solidFill>
              <a:latin typeface="Oswald"/>
              <a:ea typeface="Oswald"/>
              <a:cs typeface="Oswald"/>
              <a:sym typeface="Oswald"/>
            </a:endParaRPr>
          </a:p>
        </p:txBody>
      </p:sp>
      <p:sp>
        <p:nvSpPr>
          <p:cNvPr id="198" name="Google Shape;198;gdd2f25bad5_0_106"/>
          <p:cNvSpPr txBox="1"/>
          <p:nvPr/>
        </p:nvSpPr>
        <p:spPr>
          <a:xfrm>
            <a:off x="933450" y="1663050"/>
            <a:ext cx="5088600" cy="2580900"/>
          </a:xfrm>
          <a:prstGeom prst="rect">
            <a:avLst/>
          </a:prstGeom>
          <a:noFill/>
          <a:ln>
            <a:noFill/>
          </a:ln>
        </p:spPr>
        <p:txBody>
          <a:bodyPr anchorCtr="0" anchor="t" bIns="45700" lIns="91425" spcFirstLastPara="1" rIns="91425" wrap="square" tIns="45700">
            <a:noAutofit/>
          </a:bodyPr>
          <a:lstStyle/>
          <a:p>
            <a:pPr indent="0" lvl="0" marL="0" rtl="0" algn="just">
              <a:lnSpc>
                <a:spcPct val="115000"/>
              </a:lnSpc>
              <a:spcBef>
                <a:spcPts val="0"/>
              </a:spcBef>
              <a:spcAft>
                <a:spcPts val="0"/>
              </a:spcAft>
              <a:buNone/>
            </a:pPr>
            <a:r>
              <a:rPr lang="es-419" sz="1200">
                <a:solidFill>
                  <a:schemeClr val="dk1"/>
                </a:solidFill>
                <a:latin typeface="Poppins"/>
                <a:ea typeface="Poppins"/>
                <a:cs typeface="Poppins"/>
                <a:sym typeface="Poppins"/>
              </a:rPr>
              <a:t>Según el reporte del Instituto de Internet de Oxford, al menos en 59 países se encuentra evidencia del uso de trolls, quienes principalmente atacan a personas o grupos de la oposición, así como periodistas o medios. </a:t>
            </a:r>
            <a:endParaRPr sz="1200">
              <a:solidFill>
                <a:schemeClr val="dk1"/>
              </a:solidFill>
              <a:latin typeface="Poppins"/>
              <a:ea typeface="Poppins"/>
              <a:cs typeface="Poppins"/>
              <a:sym typeface="Poppins"/>
            </a:endParaRPr>
          </a:p>
          <a:p>
            <a:pPr indent="0" lvl="0" marL="0" rtl="0" algn="just">
              <a:lnSpc>
                <a:spcPct val="115000"/>
              </a:lnSpc>
              <a:spcBef>
                <a:spcPts val="0"/>
              </a:spcBef>
              <a:spcAft>
                <a:spcPts val="0"/>
              </a:spcAft>
              <a:buNone/>
            </a:pPr>
            <a:r>
              <a:t/>
            </a:r>
            <a:endParaRPr sz="1200">
              <a:solidFill>
                <a:schemeClr val="dk1"/>
              </a:solidFill>
              <a:latin typeface="Poppins"/>
              <a:ea typeface="Poppins"/>
              <a:cs typeface="Poppins"/>
              <a:sym typeface="Poppins"/>
            </a:endParaRPr>
          </a:p>
          <a:p>
            <a:pPr indent="0" lvl="0" marL="0" rtl="0" algn="just">
              <a:lnSpc>
                <a:spcPct val="115000"/>
              </a:lnSpc>
              <a:spcBef>
                <a:spcPts val="0"/>
              </a:spcBef>
              <a:spcAft>
                <a:spcPts val="0"/>
              </a:spcAft>
              <a:buNone/>
            </a:pPr>
            <a:r>
              <a:rPr lang="es-419" sz="1200">
                <a:solidFill>
                  <a:schemeClr val="dk1"/>
                </a:solidFill>
                <a:latin typeface="Poppins"/>
                <a:ea typeface="Poppins"/>
                <a:cs typeface="Poppins"/>
                <a:sym typeface="Poppins"/>
              </a:rPr>
              <a:t>En Guatemala, por ejemplo, se han detectado campañas de acoso en línea que incluía la difusión de memes y el uso de cuentas falsas para etiquetar a algunos/as usuarios/as de "terroristas" o "invasores extranjeros", entre otras expresiones, reforzando así una retórica polarizante de los tiempos de guerra. Los mensajes incluso </a:t>
            </a:r>
            <a:r>
              <a:rPr lang="es-419" sz="1200">
                <a:solidFill>
                  <a:schemeClr val="dk1"/>
                </a:solidFill>
                <a:latin typeface="Poppins"/>
                <a:ea typeface="Poppins"/>
                <a:cs typeface="Poppins"/>
                <a:sym typeface="Poppins"/>
              </a:rPr>
              <a:t>incentivan</a:t>
            </a:r>
            <a:r>
              <a:rPr lang="es-419" sz="1200">
                <a:solidFill>
                  <a:schemeClr val="dk1"/>
                </a:solidFill>
                <a:latin typeface="Poppins"/>
                <a:ea typeface="Poppins"/>
                <a:cs typeface="Poppins"/>
                <a:sym typeface="Poppins"/>
              </a:rPr>
              <a:t> a atacar físicamente a las personas objetivo.</a:t>
            </a:r>
            <a:endParaRPr sz="1200">
              <a:solidFill>
                <a:schemeClr val="dk1"/>
              </a:solidFill>
              <a:latin typeface="Poppins"/>
              <a:ea typeface="Poppins"/>
              <a:cs typeface="Poppins"/>
              <a:sym typeface="Poppins"/>
            </a:endParaRPr>
          </a:p>
          <a:p>
            <a:pPr indent="0" lvl="0" marL="0" marR="0" rtl="0" algn="just">
              <a:lnSpc>
                <a:spcPct val="100000"/>
              </a:lnSpc>
              <a:spcBef>
                <a:spcPts val="1600"/>
              </a:spcBef>
              <a:spcAft>
                <a:spcPts val="0"/>
              </a:spcAft>
              <a:buClr>
                <a:srgbClr val="000000"/>
              </a:buClr>
              <a:buSzPts val="2000"/>
              <a:buFont typeface="Arial"/>
              <a:buNone/>
            </a:pPr>
            <a:r>
              <a:t/>
            </a:r>
            <a:endParaRPr b="0" i="0" sz="1900" u="none" cap="none" strike="noStrike">
              <a:solidFill>
                <a:schemeClr val="dk1"/>
              </a:solidFill>
              <a:latin typeface="Roboto"/>
              <a:ea typeface="Roboto"/>
              <a:cs typeface="Roboto"/>
              <a:sym typeface="Roboto"/>
            </a:endParaRPr>
          </a:p>
          <a:p>
            <a:pPr indent="0" lvl="0" marL="0" marR="0" rtl="0" algn="l">
              <a:lnSpc>
                <a:spcPct val="100000"/>
              </a:lnSpc>
              <a:spcBef>
                <a:spcPts val="1200"/>
              </a:spcBef>
              <a:spcAft>
                <a:spcPts val="0"/>
              </a:spcAft>
              <a:buClr>
                <a:srgbClr val="000000"/>
              </a:buClr>
              <a:buSzPts val="2000"/>
              <a:buFont typeface="Arial"/>
              <a:buNone/>
            </a:pPr>
            <a:r>
              <a:t/>
            </a:r>
            <a:endParaRPr b="0" i="0" sz="1900" u="none" cap="none" strike="noStrike">
              <a:solidFill>
                <a:schemeClr val="dk1"/>
              </a:solidFill>
              <a:latin typeface="Poppins"/>
              <a:ea typeface="Poppins"/>
              <a:cs typeface="Poppins"/>
              <a:sym typeface="Poppins"/>
            </a:endParaRPr>
          </a:p>
        </p:txBody>
      </p:sp>
      <p:graphicFrame>
        <p:nvGraphicFramePr>
          <p:cNvPr id="199" name="Google Shape;199;gdd2f25bad5_0_106"/>
          <p:cNvGraphicFramePr/>
          <p:nvPr/>
        </p:nvGraphicFramePr>
        <p:xfrm>
          <a:off x="933450" y="4491550"/>
          <a:ext cx="3000000" cy="3000000"/>
        </p:xfrm>
        <a:graphic>
          <a:graphicData uri="http://schemas.openxmlformats.org/drawingml/2006/table">
            <a:tbl>
              <a:tblPr>
                <a:noFill/>
                <a:tableStyleId>{8375409B-85FB-4E0F-80EA-C5DFEFDA1E97}</a:tableStyleId>
              </a:tblPr>
              <a:tblGrid>
                <a:gridCol w="5970050"/>
              </a:tblGrid>
              <a:tr h="12700">
                <a:tc>
                  <a:txBody>
                    <a:bodyPr/>
                    <a:lstStyle/>
                    <a:p>
                      <a:pPr indent="0" lvl="0" marL="0" rtl="0" algn="l">
                        <a:spcBef>
                          <a:spcPts val="0"/>
                        </a:spcBef>
                        <a:spcAft>
                          <a:spcPts val="0"/>
                        </a:spcAft>
                        <a:buNone/>
                      </a:pPr>
                      <a:r>
                        <a:rPr b="1" lang="es-419" sz="1100">
                          <a:latin typeface="Poppins"/>
                          <a:ea typeface="Poppins"/>
                          <a:cs typeface="Poppins"/>
                          <a:sym typeface="Poppins"/>
                        </a:rPr>
                        <a:t>Conceptos claves</a:t>
                      </a:r>
                      <a:endParaRPr b="1" sz="1100">
                        <a:latin typeface="Poppins"/>
                        <a:ea typeface="Poppins"/>
                        <a:cs typeface="Poppins"/>
                        <a:sym typeface="Poppins"/>
                      </a:endParaRPr>
                    </a:p>
                    <a:p>
                      <a:pPr indent="0" lvl="0" marL="0" rtl="0" algn="l">
                        <a:spcBef>
                          <a:spcPts val="0"/>
                        </a:spcBef>
                        <a:spcAft>
                          <a:spcPts val="0"/>
                        </a:spcAft>
                        <a:buNone/>
                      </a:pPr>
                      <a:r>
                        <a:t/>
                      </a:r>
                      <a:endParaRPr sz="1100">
                        <a:latin typeface="Poppins"/>
                        <a:ea typeface="Poppins"/>
                        <a:cs typeface="Poppins"/>
                        <a:sym typeface="Poppins"/>
                      </a:endParaRPr>
                    </a:p>
                    <a:p>
                      <a:pPr indent="0" lvl="0" marL="0" rtl="0" algn="l">
                        <a:spcBef>
                          <a:spcPts val="0"/>
                        </a:spcBef>
                        <a:spcAft>
                          <a:spcPts val="0"/>
                        </a:spcAft>
                        <a:buNone/>
                      </a:pPr>
                      <a:r>
                        <a:rPr b="1" lang="es-419" sz="1100">
                          <a:latin typeface="Poppins"/>
                          <a:ea typeface="Poppins"/>
                          <a:cs typeface="Poppins"/>
                          <a:sym typeface="Poppins"/>
                        </a:rPr>
                        <a:t>Trolling</a:t>
                      </a:r>
                      <a:r>
                        <a:rPr lang="es-419" sz="1100">
                          <a:latin typeface="Poppins"/>
                          <a:ea typeface="Poppins"/>
                          <a:cs typeface="Poppins"/>
                          <a:sym typeface="Poppins"/>
                        </a:rPr>
                        <a:t>. Publicación de mensajes provocadores, incluso altamente agresivos, ya sea por cuentas de perfiles reales o falsos. Su acción está centrada en la carga emocional. Se llama troll a la cuenta que lleva a cabo este tipo de acciones.</a:t>
                      </a:r>
                      <a:endParaRPr sz="1100">
                        <a:latin typeface="Poppins"/>
                        <a:ea typeface="Poppins"/>
                        <a:cs typeface="Poppins"/>
                        <a:sym typeface="Poppins"/>
                      </a:endParaRPr>
                    </a:p>
                    <a:p>
                      <a:pPr indent="0" lvl="0" marL="0" rtl="0" algn="l">
                        <a:spcBef>
                          <a:spcPts val="0"/>
                        </a:spcBef>
                        <a:spcAft>
                          <a:spcPts val="0"/>
                        </a:spcAft>
                        <a:buNone/>
                      </a:pPr>
                      <a:r>
                        <a:t/>
                      </a:r>
                      <a:endParaRPr sz="1100">
                        <a:latin typeface="Poppins"/>
                        <a:ea typeface="Poppins"/>
                        <a:cs typeface="Poppins"/>
                        <a:sym typeface="Poppins"/>
                      </a:endParaRPr>
                    </a:p>
                    <a:p>
                      <a:pPr indent="0" lvl="0" marL="0" rtl="0" algn="l">
                        <a:spcBef>
                          <a:spcPts val="0"/>
                        </a:spcBef>
                        <a:spcAft>
                          <a:spcPts val="0"/>
                        </a:spcAft>
                        <a:buNone/>
                      </a:pPr>
                      <a:r>
                        <a:rPr b="1" lang="es-419" sz="1100">
                          <a:latin typeface="Poppins"/>
                          <a:ea typeface="Poppins"/>
                          <a:cs typeface="Poppins"/>
                          <a:sym typeface="Poppins"/>
                        </a:rPr>
                        <a:t>Doxing</a:t>
                      </a:r>
                      <a:r>
                        <a:rPr lang="es-419" sz="1100">
                          <a:latin typeface="Poppins"/>
                          <a:ea typeface="Poppins"/>
                          <a:cs typeface="Poppins"/>
                          <a:sym typeface="Poppins"/>
                        </a:rPr>
                        <a:t>. Publicación de información privada o que identifica a una persona o grupo, con la intención de atacar o suprimir la libertad de expresión.</a:t>
                      </a:r>
                      <a:endParaRPr sz="1100">
                        <a:latin typeface="Poppins"/>
                        <a:ea typeface="Poppins"/>
                        <a:cs typeface="Poppins"/>
                        <a:sym typeface="Poppins"/>
                      </a:endParaRPr>
                    </a:p>
                    <a:p>
                      <a:pPr indent="0" lvl="0" marL="0" rtl="0" algn="l">
                        <a:spcBef>
                          <a:spcPts val="0"/>
                        </a:spcBef>
                        <a:spcAft>
                          <a:spcPts val="0"/>
                        </a:spcAft>
                        <a:buNone/>
                      </a:pPr>
                      <a:r>
                        <a:t/>
                      </a:r>
                      <a:endParaRPr sz="1100"/>
                    </a:p>
                  </a:txBody>
                  <a:tcPr marT="63500" marB="63500" marR="63500" marL="63500"/>
                </a:tc>
              </a:tr>
            </a:tbl>
          </a:graphicData>
        </a:graphic>
      </p:graphicFrame>
      <p:pic>
        <p:nvPicPr>
          <p:cNvPr id="200" name="Google Shape;200;gdd2f25bad5_0_106"/>
          <p:cNvPicPr preferRelativeResize="0"/>
          <p:nvPr/>
        </p:nvPicPr>
        <p:blipFill rotWithShape="1">
          <a:blip r:embed="rId3">
            <a:alphaModFix/>
          </a:blip>
          <a:srcRect b="0" l="11957" r="10744" t="3910"/>
          <a:stretch/>
        </p:blipFill>
        <p:spPr>
          <a:xfrm>
            <a:off x="7279000" y="1766375"/>
            <a:ext cx="4383824" cy="2868076"/>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gdd2f25bad5_0_116"/>
          <p:cNvSpPr txBox="1"/>
          <p:nvPr/>
        </p:nvSpPr>
        <p:spPr>
          <a:xfrm>
            <a:off x="838200" y="527840"/>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s-419" sz="4400">
                <a:solidFill>
                  <a:srgbClr val="5EAA8F"/>
                </a:solidFill>
                <a:latin typeface="Oswald"/>
                <a:ea typeface="Oswald"/>
                <a:cs typeface="Oswald"/>
                <a:sym typeface="Oswald"/>
              </a:rPr>
              <a:t>Estrategia </a:t>
            </a:r>
            <a:r>
              <a:rPr lang="es-419" sz="4400">
                <a:solidFill>
                  <a:srgbClr val="271357"/>
                </a:solidFill>
                <a:latin typeface="Oswald"/>
                <a:ea typeface="Oswald"/>
                <a:cs typeface="Oswald"/>
                <a:sym typeface="Oswald"/>
              </a:rPr>
              <a:t>de datos</a:t>
            </a:r>
            <a:endParaRPr i="0" sz="4400" u="none" cap="none" strike="noStrike">
              <a:solidFill>
                <a:srgbClr val="271357"/>
              </a:solidFill>
              <a:latin typeface="Oswald"/>
              <a:ea typeface="Oswald"/>
              <a:cs typeface="Oswald"/>
              <a:sym typeface="Oswald"/>
            </a:endParaRPr>
          </a:p>
        </p:txBody>
      </p:sp>
      <p:sp>
        <p:nvSpPr>
          <p:cNvPr id="206" name="Google Shape;206;gdd2f25bad5_0_116"/>
          <p:cNvSpPr txBox="1"/>
          <p:nvPr/>
        </p:nvSpPr>
        <p:spPr>
          <a:xfrm>
            <a:off x="711200" y="1853550"/>
            <a:ext cx="5183700" cy="2580900"/>
          </a:xfrm>
          <a:prstGeom prst="rect">
            <a:avLst/>
          </a:prstGeom>
          <a:noFill/>
          <a:ln>
            <a:noFill/>
          </a:ln>
        </p:spPr>
        <p:txBody>
          <a:bodyPr anchorCtr="0" anchor="t" bIns="45700" lIns="91425" spcFirstLastPara="1" rIns="91425" wrap="square" tIns="45700">
            <a:noAutofit/>
          </a:bodyPr>
          <a:lstStyle/>
          <a:p>
            <a:pPr indent="0" lvl="0" marL="0" rtl="0" algn="just">
              <a:lnSpc>
                <a:spcPct val="115000"/>
              </a:lnSpc>
              <a:spcBef>
                <a:spcPts val="0"/>
              </a:spcBef>
              <a:spcAft>
                <a:spcPts val="0"/>
              </a:spcAft>
              <a:buNone/>
            </a:pPr>
            <a:r>
              <a:rPr lang="es-419" sz="1200">
                <a:solidFill>
                  <a:schemeClr val="dk1"/>
                </a:solidFill>
                <a:latin typeface="Poppins"/>
                <a:ea typeface="Poppins"/>
                <a:cs typeface="Poppins"/>
                <a:sym typeface="Poppins"/>
              </a:rPr>
              <a:t>Otras campañas se centran en la recolección de datos de los/as usuarios/as y, a partir de esto, se llevan a cabo estrategias de comunicación dirigidas de acuerdo a los perfiles - por características, preferencias y/o comportamientos. </a:t>
            </a:r>
            <a:endParaRPr sz="1200">
              <a:solidFill>
                <a:schemeClr val="dk1"/>
              </a:solidFill>
              <a:latin typeface="Poppins"/>
              <a:ea typeface="Poppins"/>
              <a:cs typeface="Poppins"/>
              <a:sym typeface="Poppins"/>
            </a:endParaRPr>
          </a:p>
          <a:p>
            <a:pPr indent="0" lvl="0" marL="0" rtl="0" algn="just">
              <a:lnSpc>
                <a:spcPct val="115000"/>
              </a:lnSpc>
              <a:spcBef>
                <a:spcPts val="0"/>
              </a:spcBef>
              <a:spcAft>
                <a:spcPts val="0"/>
              </a:spcAft>
              <a:buNone/>
            </a:pPr>
            <a:r>
              <a:t/>
            </a:r>
            <a:endParaRPr sz="1200">
              <a:solidFill>
                <a:schemeClr val="dk1"/>
              </a:solidFill>
              <a:latin typeface="Poppins"/>
              <a:ea typeface="Poppins"/>
              <a:cs typeface="Poppins"/>
              <a:sym typeface="Poppins"/>
            </a:endParaRPr>
          </a:p>
          <a:p>
            <a:pPr indent="0" lvl="0" marL="0" rtl="0" algn="just">
              <a:lnSpc>
                <a:spcPct val="115000"/>
              </a:lnSpc>
              <a:spcBef>
                <a:spcPts val="0"/>
              </a:spcBef>
              <a:spcAft>
                <a:spcPts val="0"/>
              </a:spcAft>
              <a:buClr>
                <a:schemeClr val="dk1"/>
              </a:buClr>
              <a:buSzPts val="1100"/>
              <a:buFont typeface="Arial"/>
              <a:buNone/>
            </a:pPr>
            <a:r>
              <a:rPr lang="es-419" sz="1200">
                <a:solidFill>
                  <a:schemeClr val="dk1"/>
                </a:solidFill>
                <a:latin typeface="Poppins"/>
                <a:ea typeface="Poppins"/>
                <a:cs typeface="Poppins"/>
                <a:sym typeface="Poppins"/>
              </a:rPr>
              <a:t>Esta estrategia, además, suele combinarse con otras de las mencionadas anteriormente, como la difusión de narrativas falsas o polarizantes. Generalmente son campañas impulsadas por empresas privadas especializadas que desarrollan publicidades dirigidas en redes sociales.</a:t>
            </a:r>
            <a:endParaRPr sz="1200">
              <a:solidFill>
                <a:schemeClr val="dk1"/>
              </a:solidFill>
              <a:latin typeface="Poppins"/>
              <a:ea typeface="Poppins"/>
              <a:cs typeface="Poppins"/>
              <a:sym typeface="Poppins"/>
            </a:endParaRPr>
          </a:p>
          <a:p>
            <a:pPr indent="0" lvl="0" marL="0" rtl="0" algn="just">
              <a:lnSpc>
                <a:spcPct val="115000"/>
              </a:lnSpc>
              <a:spcBef>
                <a:spcPts val="0"/>
              </a:spcBef>
              <a:spcAft>
                <a:spcPts val="0"/>
              </a:spcAft>
              <a:buNone/>
            </a:pPr>
            <a:r>
              <a:t/>
            </a:r>
            <a:endParaRPr sz="1200">
              <a:solidFill>
                <a:schemeClr val="dk1"/>
              </a:solidFill>
              <a:latin typeface="Poppins"/>
              <a:ea typeface="Poppins"/>
              <a:cs typeface="Poppins"/>
              <a:sym typeface="Poppins"/>
            </a:endParaRPr>
          </a:p>
          <a:p>
            <a:pPr indent="0" lvl="0" marL="0" rtl="0" algn="just">
              <a:lnSpc>
                <a:spcPct val="115000"/>
              </a:lnSpc>
              <a:spcBef>
                <a:spcPts val="0"/>
              </a:spcBef>
              <a:spcAft>
                <a:spcPts val="0"/>
              </a:spcAft>
              <a:buNone/>
            </a:pPr>
            <a:r>
              <a:rPr lang="es-419" sz="1200">
                <a:solidFill>
                  <a:schemeClr val="dk1"/>
                </a:solidFill>
                <a:latin typeface="Poppins"/>
                <a:ea typeface="Poppins"/>
                <a:cs typeface="Poppins"/>
                <a:sym typeface="Poppins"/>
              </a:rPr>
              <a:t>Aquí es donde encontramos ejemplos como el uso de datos de 87 millones de usuarios de Facebook por parte de la compañía Cambridge Analytica para personalizar anuncios y movilizar al electorado en las elecciones presidenciales de Estados Unidos en 2016 y posteriormente el referéndum en Reino Unido sobre la membresía a la Unión Europea.</a:t>
            </a:r>
            <a:endParaRPr sz="1300">
              <a:solidFill>
                <a:schemeClr val="dk1"/>
              </a:solidFill>
              <a:latin typeface="Poppins"/>
              <a:ea typeface="Poppins"/>
              <a:cs typeface="Poppins"/>
              <a:sym typeface="Poppins"/>
            </a:endParaRPr>
          </a:p>
          <a:p>
            <a:pPr indent="0" lvl="0" marL="0" marR="0" rtl="0" algn="just">
              <a:lnSpc>
                <a:spcPct val="100000"/>
              </a:lnSpc>
              <a:spcBef>
                <a:spcPts val="1600"/>
              </a:spcBef>
              <a:spcAft>
                <a:spcPts val="0"/>
              </a:spcAft>
              <a:buClr>
                <a:srgbClr val="000000"/>
              </a:buClr>
              <a:buSzPts val="2000"/>
              <a:buFont typeface="Arial"/>
              <a:buNone/>
            </a:pPr>
            <a:r>
              <a:t/>
            </a:r>
            <a:endParaRPr b="0" i="0" sz="1900" u="none" cap="none" strike="noStrike">
              <a:solidFill>
                <a:schemeClr val="dk1"/>
              </a:solidFill>
              <a:latin typeface="Roboto"/>
              <a:ea typeface="Roboto"/>
              <a:cs typeface="Roboto"/>
              <a:sym typeface="Roboto"/>
            </a:endParaRPr>
          </a:p>
          <a:p>
            <a:pPr indent="0" lvl="0" marL="0" marR="0" rtl="0" algn="l">
              <a:lnSpc>
                <a:spcPct val="100000"/>
              </a:lnSpc>
              <a:spcBef>
                <a:spcPts val="1200"/>
              </a:spcBef>
              <a:spcAft>
                <a:spcPts val="0"/>
              </a:spcAft>
              <a:buClr>
                <a:srgbClr val="000000"/>
              </a:buClr>
              <a:buSzPts val="2000"/>
              <a:buFont typeface="Arial"/>
              <a:buNone/>
            </a:pPr>
            <a:r>
              <a:t/>
            </a:r>
            <a:endParaRPr b="0" i="0" sz="1900" u="none" cap="none" strike="noStrike">
              <a:solidFill>
                <a:schemeClr val="dk1"/>
              </a:solidFill>
              <a:latin typeface="Poppins"/>
              <a:ea typeface="Poppins"/>
              <a:cs typeface="Poppins"/>
              <a:sym typeface="Poppins"/>
            </a:endParaRPr>
          </a:p>
        </p:txBody>
      </p:sp>
      <p:pic>
        <p:nvPicPr>
          <p:cNvPr id="207" name="Google Shape;207;gdd2f25bad5_0_116"/>
          <p:cNvPicPr preferRelativeResize="0"/>
          <p:nvPr/>
        </p:nvPicPr>
        <p:blipFill>
          <a:blip r:embed="rId3">
            <a:alphaModFix/>
          </a:blip>
          <a:stretch>
            <a:fillRect/>
          </a:stretch>
        </p:blipFill>
        <p:spPr>
          <a:xfrm>
            <a:off x="6269550" y="1918765"/>
            <a:ext cx="5770050" cy="2885025"/>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pic>
        <p:nvPicPr>
          <p:cNvPr id="212" name="Google Shape;212;gafd4ecb441_0_32"/>
          <p:cNvPicPr preferRelativeResize="0"/>
          <p:nvPr/>
        </p:nvPicPr>
        <p:blipFill rotWithShape="1">
          <a:blip r:embed="rId3">
            <a:alphaModFix/>
          </a:blip>
          <a:srcRect b="0" l="0" r="0" t="0"/>
          <a:stretch/>
        </p:blipFill>
        <p:spPr>
          <a:xfrm>
            <a:off x="0" y="0"/>
            <a:ext cx="12191999" cy="6858000"/>
          </a:xfrm>
          <a:prstGeom prst="rect">
            <a:avLst/>
          </a:prstGeom>
          <a:noFill/>
          <a:ln>
            <a:noFill/>
          </a:ln>
        </p:spPr>
      </p:pic>
      <p:sp>
        <p:nvSpPr>
          <p:cNvPr id="213" name="Google Shape;213;gafd4ecb441_0_32"/>
          <p:cNvSpPr txBox="1"/>
          <p:nvPr>
            <p:ph type="title"/>
          </p:nvPr>
        </p:nvSpPr>
        <p:spPr>
          <a:xfrm>
            <a:off x="838200" y="2637018"/>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s-419" sz="2800">
                <a:solidFill>
                  <a:schemeClr val="lt1"/>
                </a:solidFill>
                <a:latin typeface="Oswald"/>
                <a:ea typeface="Oswald"/>
                <a:cs typeface="Oswald"/>
                <a:sym typeface="Oswald"/>
              </a:rPr>
              <a:t> </a:t>
            </a:r>
            <a:r>
              <a:rPr lang="es-419" sz="4800">
                <a:solidFill>
                  <a:schemeClr val="lt1"/>
                </a:solidFill>
                <a:latin typeface="Oswald"/>
                <a:ea typeface="Oswald"/>
                <a:cs typeface="Oswald"/>
                <a:sym typeface="Oswald"/>
              </a:rPr>
              <a:t>¿qué medios</a:t>
            </a:r>
            <a:r>
              <a:rPr lang="es-419" sz="4800">
                <a:latin typeface="Oswald"/>
                <a:ea typeface="Oswald"/>
                <a:cs typeface="Oswald"/>
                <a:sym typeface="Oswald"/>
              </a:rPr>
              <a:t> </a:t>
            </a:r>
            <a:r>
              <a:rPr lang="es-419" sz="4800">
                <a:solidFill>
                  <a:srgbClr val="5EAA8F"/>
                </a:solidFill>
                <a:latin typeface="Oswald"/>
                <a:ea typeface="Oswald"/>
                <a:cs typeface="Oswald"/>
                <a:sym typeface="Oswald"/>
              </a:rPr>
              <a:t>UTILIZAN?</a:t>
            </a:r>
            <a:endParaRPr sz="9100">
              <a:solidFill>
                <a:srgbClr val="5EAA8F"/>
              </a:solidFill>
              <a:latin typeface="Oswald"/>
              <a:ea typeface="Oswald"/>
              <a:cs typeface="Oswald"/>
              <a:sym typeface="Oswald"/>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gafd4ecb441_0_37"/>
          <p:cNvSpPr txBox="1"/>
          <p:nvPr/>
        </p:nvSpPr>
        <p:spPr>
          <a:xfrm>
            <a:off x="838200" y="440665"/>
            <a:ext cx="10515600" cy="13257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5EAA8F"/>
              </a:buClr>
              <a:buSzPts val="4400"/>
              <a:buFont typeface="Oswald"/>
              <a:buNone/>
            </a:pPr>
            <a:r>
              <a:rPr lang="es-419" sz="4400">
                <a:solidFill>
                  <a:srgbClr val="5EAA8F"/>
                </a:solidFill>
                <a:latin typeface="Oswald"/>
                <a:ea typeface="Oswald"/>
                <a:cs typeface="Oswald"/>
                <a:sym typeface="Oswald"/>
              </a:rPr>
              <a:t>LOS MEDIOS </a:t>
            </a:r>
            <a:r>
              <a:rPr lang="es-419" sz="4400">
                <a:solidFill>
                  <a:srgbClr val="271357"/>
                </a:solidFill>
                <a:latin typeface="Oswald"/>
                <a:ea typeface="Oswald"/>
                <a:cs typeface="Oswald"/>
                <a:sym typeface="Oswald"/>
              </a:rPr>
              <a:t>importan</a:t>
            </a:r>
            <a:endParaRPr b="0" i="0" sz="4400" u="none" cap="none" strike="noStrike">
              <a:solidFill>
                <a:srgbClr val="271357"/>
              </a:solidFill>
              <a:latin typeface="Oswald"/>
              <a:ea typeface="Oswald"/>
              <a:cs typeface="Oswald"/>
              <a:sym typeface="Oswald"/>
            </a:endParaRPr>
          </a:p>
        </p:txBody>
      </p:sp>
      <p:sp>
        <p:nvSpPr>
          <p:cNvPr id="219" name="Google Shape;219;gafd4ecb441_0_37"/>
          <p:cNvSpPr txBox="1"/>
          <p:nvPr/>
        </p:nvSpPr>
        <p:spPr>
          <a:xfrm>
            <a:off x="838200" y="1885300"/>
            <a:ext cx="5183700" cy="4291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s-419" sz="1500">
                <a:solidFill>
                  <a:schemeClr val="dk1"/>
                </a:solidFill>
                <a:latin typeface="Poppins"/>
                <a:ea typeface="Poppins"/>
                <a:cs typeface="Poppins"/>
                <a:sym typeface="Poppins"/>
              </a:rPr>
              <a:t>Es importante destacar que las características propias de cada plataforma (sea red social o aplicación de mensajería instantánea) hacen que estas sean más adecuadas para un tipo de operación u otro, del nivel de flexibilidad para la creación masiva de cuentas falsas o la automatización, así como también las medidas que cada plataforma está llevando a cabo para combatir este tipo de acciones, entre otras cuestiones.</a:t>
            </a:r>
            <a:endParaRPr sz="3400">
              <a:latin typeface="Poppins"/>
              <a:ea typeface="Poppins"/>
              <a:cs typeface="Poppins"/>
              <a:sym typeface="Poppins"/>
            </a:endParaRPr>
          </a:p>
          <a:p>
            <a:pPr indent="0" lvl="0" marL="0" marR="0" rtl="0" algn="l">
              <a:lnSpc>
                <a:spcPct val="115000"/>
              </a:lnSpc>
              <a:spcBef>
                <a:spcPts val="1600"/>
              </a:spcBef>
              <a:spcAft>
                <a:spcPts val="0"/>
              </a:spcAft>
              <a:buClr>
                <a:schemeClr val="dk1"/>
              </a:buClr>
              <a:buSzPts val="1100"/>
              <a:buFont typeface="Arial"/>
              <a:buNone/>
            </a:pPr>
            <a:r>
              <a:t/>
            </a:r>
            <a:endParaRPr b="0" i="0" sz="1800" u="none" cap="none" strike="noStrike">
              <a:solidFill>
                <a:srgbClr val="424242"/>
              </a:solidFill>
              <a:latin typeface="Poppins"/>
              <a:ea typeface="Poppins"/>
              <a:cs typeface="Poppins"/>
              <a:sym typeface="Poppins"/>
            </a:endParaRPr>
          </a:p>
          <a:p>
            <a:pPr indent="0" lvl="0" marL="0" marR="0" rtl="0" algn="just">
              <a:lnSpc>
                <a:spcPct val="100000"/>
              </a:lnSpc>
              <a:spcBef>
                <a:spcPts val="1600"/>
              </a:spcBef>
              <a:spcAft>
                <a:spcPts val="0"/>
              </a:spcAft>
              <a:buClr>
                <a:srgbClr val="000000"/>
              </a:buClr>
              <a:buSzPts val="1800"/>
              <a:buFont typeface="Arial"/>
              <a:buNone/>
            </a:pPr>
            <a:r>
              <a:t/>
            </a:r>
            <a:endParaRPr b="0" i="0" sz="3000" u="none" cap="none" strike="noStrike">
              <a:solidFill>
                <a:srgbClr val="000000"/>
              </a:solidFill>
              <a:latin typeface="Poppins"/>
              <a:ea typeface="Poppins"/>
              <a:cs typeface="Poppins"/>
              <a:sym typeface="Poppins"/>
            </a:endParaRPr>
          </a:p>
          <a:p>
            <a:pPr indent="0" lvl="0" marL="0" marR="0" rtl="0" algn="just">
              <a:lnSpc>
                <a:spcPct val="100000"/>
              </a:lnSpc>
              <a:spcBef>
                <a:spcPts val="1200"/>
              </a:spcBef>
              <a:spcAft>
                <a:spcPts val="0"/>
              </a:spcAft>
              <a:buClr>
                <a:srgbClr val="000000"/>
              </a:buClr>
              <a:buSzPts val="1100"/>
              <a:buFont typeface="Arial"/>
              <a:buNone/>
            </a:pPr>
            <a:r>
              <a:t/>
            </a:r>
            <a:endParaRPr b="0" i="0" sz="3000" u="none" cap="none" strike="noStrike">
              <a:solidFill>
                <a:srgbClr val="000000"/>
              </a:solidFill>
              <a:latin typeface="Poppins"/>
              <a:ea typeface="Poppins"/>
              <a:cs typeface="Poppins"/>
              <a:sym typeface="Poppins"/>
            </a:endParaRPr>
          </a:p>
          <a:p>
            <a:pPr indent="0" lvl="0" marL="0" marR="0" rtl="0" algn="l">
              <a:lnSpc>
                <a:spcPct val="100000"/>
              </a:lnSpc>
              <a:spcBef>
                <a:spcPts val="1200"/>
              </a:spcBef>
              <a:spcAft>
                <a:spcPts val="0"/>
              </a:spcAft>
              <a:buClr>
                <a:srgbClr val="000000"/>
              </a:buClr>
              <a:buSzPts val="2000"/>
              <a:buFont typeface="Arial"/>
              <a:buNone/>
            </a:pPr>
            <a:r>
              <a:t/>
            </a:r>
            <a:endParaRPr b="0" i="0" sz="2000" u="none" cap="none" strike="noStrike">
              <a:solidFill>
                <a:schemeClr val="dk1"/>
              </a:solidFill>
              <a:latin typeface="Poppins"/>
              <a:ea typeface="Poppins"/>
              <a:cs typeface="Poppins"/>
              <a:sym typeface="Poppins"/>
            </a:endParaRPr>
          </a:p>
        </p:txBody>
      </p:sp>
      <p:pic>
        <p:nvPicPr>
          <p:cNvPr id="220" name="Google Shape;220;gafd4ecb441_0_37"/>
          <p:cNvPicPr preferRelativeResize="0"/>
          <p:nvPr/>
        </p:nvPicPr>
        <p:blipFill>
          <a:blip r:embed="rId3">
            <a:alphaModFix/>
          </a:blip>
          <a:stretch>
            <a:fillRect/>
          </a:stretch>
        </p:blipFill>
        <p:spPr>
          <a:xfrm>
            <a:off x="6174300" y="2077530"/>
            <a:ext cx="5065200" cy="3529025"/>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graphicFrame>
        <p:nvGraphicFramePr>
          <p:cNvPr id="225" name="Google Shape;225;gafd4ecb441_0_53"/>
          <p:cNvGraphicFramePr/>
          <p:nvPr/>
        </p:nvGraphicFramePr>
        <p:xfrm>
          <a:off x="619138" y="1481725"/>
          <a:ext cx="3000000" cy="3000000"/>
        </p:xfrm>
        <a:graphic>
          <a:graphicData uri="http://schemas.openxmlformats.org/drawingml/2006/table">
            <a:tbl>
              <a:tblPr>
                <a:noFill/>
                <a:tableStyleId>{A81CF10A-AFF8-45A9-9CE7-92BB1D3AF204}</a:tableStyleId>
              </a:tblPr>
              <a:tblGrid>
                <a:gridCol w="3683225"/>
                <a:gridCol w="3776200"/>
                <a:gridCol w="3621250"/>
              </a:tblGrid>
              <a:tr h="396200">
                <a:tc>
                  <a:txBody>
                    <a:bodyPr/>
                    <a:lstStyle/>
                    <a:p>
                      <a:pPr indent="0" lvl="0" marL="0" marR="0" rtl="0" algn="l">
                        <a:lnSpc>
                          <a:spcPct val="107916"/>
                        </a:lnSpc>
                        <a:spcBef>
                          <a:spcPts val="0"/>
                        </a:spcBef>
                        <a:spcAft>
                          <a:spcPts val="0"/>
                        </a:spcAft>
                        <a:buClr>
                          <a:schemeClr val="dk1"/>
                        </a:buClr>
                        <a:buSzPts val="1100"/>
                        <a:buFont typeface="Arial"/>
                        <a:buNone/>
                      </a:pPr>
                      <a:r>
                        <a:rPr b="1" lang="es-419">
                          <a:solidFill>
                            <a:schemeClr val="dk1"/>
                          </a:solidFill>
                          <a:latin typeface="Poppins"/>
                          <a:ea typeface="Poppins"/>
                          <a:cs typeface="Poppins"/>
                          <a:sym typeface="Poppins"/>
                        </a:rPr>
                        <a:t>Whatsapp</a:t>
                      </a:r>
                      <a:endParaRPr sz="1400" u="none" cap="none" strike="noStrike">
                        <a:latin typeface="Poppins"/>
                        <a:ea typeface="Poppins"/>
                        <a:cs typeface="Poppins"/>
                        <a:sym typeface="Poppins"/>
                      </a:endParaRPr>
                    </a:p>
                  </a:txBody>
                  <a:tcPr marT="91425" marB="91425" marR="91425" marL="91425">
                    <a:solidFill>
                      <a:srgbClr val="5EAA8F"/>
                    </a:solidFill>
                  </a:tcPr>
                </a:tc>
                <a:tc>
                  <a:txBody>
                    <a:bodyPr/>
                    <a:lstStyle/>
                    <a:p>
                      <a:pPr indent="0" lvl="0" marL="0" marR="0" rtl="0" algn="l">
                        <a:lnSpc>
                          <a:spcPct val="107916"/>
                        </a:lnSpc>
                        <a:spcBef>
                          <a:spcPts val="0"/>
                        </a:spcBef>
                        <a:spcAft>
                          <a:spcPts val="0"/>
                        </a:spcAft>
                        <a:buClr>
                          <a:schemeClr val="dk1"/>
                        </a:buClr>
                        <a:buSzPts val="1100"/>
                        <a:buFont typeface="Arial"/>
                        <a:buNone/>
                      </a:pPr>
                      <a:r>
                        <a:rPr b="1" lang="es-419">
                          <a:solidFill>
                            <a:schemeClr val="dk1"/>
                          </a:solidFill>
                          <a:latin typeface="Poppins"/>
                          <a:ea typeface="Poppins"/>
                          <a:cs typeface="Poppins"/>
                          <a:sym typeface="Poppins"/>
                        </a:rPr>
                        <a:t>Facebook</a:t>
                      </a:r>
                      <a:endParaRPr sz="1400" u="none" cap="none" strike="noStrike">
                        <a:latin typeface="Poppins"/>
                        <a:ea typeface="Poppins"/>
                        <a:cs typeface="Poppins"/>
                        <a:sym typeface="Poppins"/>
                      </a:endParaRPr>
                    </a:p>
                  </a:txBody>
                  <a:tcPr marT="91425" marB="91425" marR="91425" marL="91425">
                    <a:solidFill>
                      <a:srgbClr val="5EAA8F"/>
                    </a:solidFill>
                  </a:tcPr>
                </a:tc>
                <a:tc>
                  <a:txBody>
                    <a:bodyPr/>
                    <a:lstStyle/>
                    <a:p>
                      <a:pPr indent="0" lvl="0" marL="0" marR="0" rtl="0" algn="l">
                        <a:lnSpc>
                          <a:spcPct val="107916"/>
                        </a:lnSpc>
                        <a:spcBef>
                          <a:spcPts val="0"/>
                        </a:spcBef>
                        <a:spcAft>
                          <a:spcPts val="0"/>
                        </a:spcAft>
                        <a:buClr>
                          <a:schemeClr val="dk1"/>
                        </a:buClr>
                        <a:buSzPts val="1100"/>
                        <a:buFont typeface="Arial"/>
                        <a:buNone/>
                      </a:pPr>
                      <a:r>
                        <a:rPr b="1" lang="es-419">
                          <a:solidFill>
                            <a:schemeClr val="dk1"/>
                          </a:solidFill>
                          <a:latin typeface="Poppins"/>
                          <a:ea typeface="Poppins"/>
                          <a:cs typeface="Poppins"/>
                          <a:sym typeface="Poppins"/>
                        </a:rPr>
                        <a:t>Youtube</a:t>
                      </a:r>
                      <a:endParaRPr sz="1400" u="none" cap="none" strike="noStrike">
                        <a:latin typeface="Poppins"/>
                        <a:ea typeface="Poppins"/>
                        <a:cs typeface="Poppins"/>
                        <a:sym typeface="Poppins"/>
                      </a:endParaRPr>
                    </a:p>
                  </a:txBody>
                  <a:tcPr marT="91425" marB="91425" marR="91425" marL="91425">
                    <a:solidFill>
                      <a:srgbClr val="5EAA8F"/>
                    </a:solidFill>
                  </a:tcPr>
                </a:tc>
              </a:tr>
              <a:tr h="2349525">
                <a:tc>
                  <a:txBody>
                    <a:bodyPr/>
                    <a:lstStyle/>
                    <a:p>
                      <a:pPr indent="0" lvl="0" marL="0" rtl="0" algn="l">
                        <a:spcBef>
                          <a:spcPts val="0"/>
                        </a:spcBef>
                        <a:spcAft>
                          <a:spcPts val="0"/>
                        </a:spcAft>
                        <a:buNone/>
                      </a:pPr>
                      <a:r>
                        <a:rPr lang="es-419" sz="1100">
                          <a:solidFill>
                            <a:schemeClr val="dk1"/>
                          </a:solidFill>
                          <a:latin typeface="Poppins"/>
                          <a:ea typeface="Poppins"/>
                          <a:cs typeface="Poppins"/>
                          <a:sym typeface="Poppins"/>
                        </a:rPr>
                        <a:t>WhatsApp está siendo cada vez más usada para operaciones de propaganda política. Por un lado, esto se debe a la inmediatez y lo directo del mensaje. Por el otro lado, en algunos países las compañías telefónicas dan acceso ilimitado a WhatsApp. Esto se traduce en que presenta menores limitaciones de acceso, pero también es una de las plataformas principales por las cuales quienes no tienen acceso a un internet ilimitado, acceden a y reciben información. </a:t>
                      </a:r>
                      <a:endParaRPr sz="11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100">
                        <a:solidFill>
                          <a:schemeClr val="dk1"/>
                        </a:solidFill>
                        <a:latin typeface="Poppins"/>
                        <a:ea typeface="Poppins"/>
                        <a:cs typeface="Poppins"/>
                        <a:sym typeface="Poppins"/>
                      </a:endParaRPr>
                    </a:p>
                    <a:p>
                      <a:pPr indent="0" lvl="0" marL="0" marR="0" rtl="0" algn="l">
                        <a:lnSpc>
                          <a:spcPct val="115000"/>
                        </a:lnSpc>
                        <a:spcBef>
                          <a:spcPts val="0"/>
                        </a:spcBef>
                        <a:spcAft>
                          <a:spcPts val="0"/>
                        </a:spcAft>
                        <a:buNone/>
                      </a:pPr>
                      <a:r>
                        <a:t/>
                      </a:r>
                      <a:endParaRPr sz="1200">
                        <a:solidFill>
                          <a:srgbClr val="424242"/>
                        </a:solidFill>
                        <a:latin typeface="Poppins"/>
                        <a:ea typeface="Poppins"/>
                        <a:cs typeface="Poppins"/>
                        <a:sym typeface="Poppins"/>
                      </a:endParaRPr>
                    </a:p>
                    <a:p>
                      <a:pPr indent="0" lvl="0" marL="0" marR="0" rtl="0" algn="l">
                        <a:lnSpc>
                          <a:spcPct val="115000"/>
                        </a:lnSpc>
                        <a:spcBef>
                          <a:spcPts val="0"/>
                        </a:spcBef>
                        <a:spcAft>
                          <a:spcPts val="0"/>
                        </a:spcAft>
                        <a:buNone/>
                      </a:pPr>
                      <a:r>
                        <a:t/>
                      </a:r>
                      <a:endParaRPr sz="1200">
                        <a:solidFill>
                          <a:srgbClr val="424242"/>
                        </a:solidFill>
                        <a:latin typeface="Poppins"/>
                        <a:ea typeface="Poppins"/>
                        <a:cs typeface="Poppins"/>
                        <a:sym typeface="Poppins"/>
                      </a:endParaRPr>
                    </a:p>
                    <a:p>
                      <a:pPr indent="0" lvl="0" marL="0" marR="0" rtl="0" algn="l">
                        <a:lnSpc>
                          <a:spcPct val="115000"/>
                        </a:lnSpc>
                        <a:spcBef>
                          <a:spcPts val="0"/>
                        </a:spcBef>
                        <a:spcAft>
                          <a:spcPts val="0"/>
                        </a:spcAft>
                        <a:buNone/>
                      </a:pPr>
                      <a:r>
                        <a:t/>
                      </a:r>
                      <a:endParaRPr sz="1200">
                        <a:solidFill>
                          <a:srgbClr val="424242"/>
                        </a:solidFill>
                        <a:latin typeface="Poppins"/>
                        <a:ea typeface="Poppins"/>
                        <a:cs typeface="Poppins"/>
                        <a:sym typeface="Poppins"/>
                      </a:endParaRPr>
                    </a:p>
                    <a:p>
                      <a:pPr indent="0" lvl="0" marL="0" marR="0" rtl="0" algn="l">
                        <a:lnSpc>
                          <a:spcPct val="115000"/>
                        </a:lnSpc>
                        <a:spcBef>
                          <a:spcPts val="0"/>
                        </a:spcBef>
                        <a:spcAft>
                          <a:spcPts val="0"/>
                        </a:spcAft>
                        <a:buNone/>
                      </a:pPr>
                      <a:r>
                        <a:t/>
                      </a:r>
                      <a:endParaRPr sz="1200">
                        <a:solidFill>
                          <a:srgbClr val="424242"/>
                        </a:solidFill>
                        <a:latin typeface="Poppins"/>
                        <a:ea typeface="Poppins"/>
                        <a:cs typeface="Poppins"/>
                        <a:sym typeface="Poppins"/>
                      </a:endParaRPr>
                    </a:p>
                    <a:p>
                      <a:pPr indent="0" lvl="0" marL="0" marR="0" rtl="0" algn="l">
                        <a:lnSpc>
                          <a:spcPct val="115000"/>
                        </a:lnSpc>
                        <a:spcBef>
                          <a:spcPts val="0"/>
                        </a:spcBef>
                        <a:spcAft>
                          <a:spcPts val="0"/>
                        </a:spcAft>
                        <a:buNone/>
                      </a:pPr>
                      <a:r>
                        <a:t/>
                      </a:r>
                      <a:endParaRPr sz="1200">
                        <a:solidFill>
                          <a:srgbClr val="424242"/>
                        </a:solidFill>
                        <a:latin typeface="Poppins"/>
                        <a:ea typeface="Poppins"/>
                        <a:cs typeface="Poppins"/>
                        <a:sym typeface="Poppins"/>
                      </a:endParaRPr>
                    </a:p>
                    <a:p>
                      <a:pPr indent="0" lvl="0" marL="0" marR="0" rtl="0" algn="l">
                        <a:lnSpc>
                          <a:spcPct val="115000"/>
                        </a:lnSpc>
                        <a:spcBef>
                          <a:spcPts val="0"/>
                        </a:spcBef>
                        <a:spcAft>
                          <a:spcPts val="0"/>
                        </a:spcAft>
                        <a:buNone/>
                      </a:pPr>
                      <a:r>
                        <a:t/>
                      </a:r>
                      <a:endParaRPr sz="1200">
                        <a:solidFill>
                          <a:srgbClr val="424242"/>
                        </a:solidFill>
                        <a:latin typeface="Poppins"/>
                        <a:ea typeface="Poppins"/>
                        <a:cs typeface="Poppins"/>
                        <a:sym typeface="Poppins"/>
                      </a:endParaRPr>
                    </a:p>
                    <a:p>
                      <a:pPr indent="0" lvl="0" marL="0" marR="0" rtl="0" algn="l">
                        <a:lnSpc>
                          <a:spcPct val="115000"/>
                        </a:lnSpc>
                        <a:spcBef>
                          <a:spcPts val="0"/>
                        </a:spcBef>
                        <a:spcAft>
                          <a:spcPts val="0"/>
                        </a:spcAft>
                        <a:buNone/>
                      </a:pPr>
                      <a:r>
                        <a:t/>
                      </a:r>
                      <a:endParaRPr sz="1200">
                        <a:solidFill>
                          <a:srgbClr val="424242"/>
                        </a:solidFill>
                        <a:latin typeface="Poppins"/>
                        <a:ea typeface="Poppins"/>
                        <a:cs typeface="Poppins"/>
                        <a:sym typeface="Poppins"/>
                      </a:endParaRPr>
                    </a:p>
                    <a:p>
                      <a:pPr indent="0" lvl="0" marL="0" marR="0" rtl="0" algn="l">
                        <a:lnSpc>
                          <a:spcPct val="115000"/>
                        </a:lnSpc>
                        <a:spcBef>
                          <a:spcPts val="0"/>
                        </a:spcBef>
                        <a:spcAft>
                          <a:spcPts val="0"/>
                        </a:spcAft>
                        <a:buNone/>
                      </a:pPr>
                      <a:r>
                        <a:t/>
                      </a:r>
                      <a:endParaRPr sz="1200">
                        <a:solidFill>
                          <a:srgbClr val="424242"/>
                        </a:solidFill>
                        <a:latin typeface="Poppins"/>
                        <a:ea typeface="Poppins"/>
                        <a:cs typeface="Poppins"/>
                        <a:sym typeface="Poppins"/>
                      </a:endParaRPr>
                    </a:p>
                    <a:p>
                      <a:pPr indent="0" lvl="0" marL="0" marR="0" rtl="0" algn="l">
                        <a:lnSpc>
                          <a:spcPct val="115000"/>
                        </a:lnSpc>
                        <a:spcBef>
                          <a:spcPts val="0"/>
                        </a:spcBef>
                        <a:spcAft>
                          <a:spcPts val="0"/>
                        </a:spcAft>
                        <a:buNone/>
                      </a:pPr>
                      <a:r>
                        <a:t/>
                      </a:r>
                      <a:endParaRPr sz="1200">
                        <a:solidFill>
                          <a:srgbClr val="424242"/>
                        </a:solidFill>
                        <a:latin typeface="Poppins"/>
                        <a:ea typeface="Poppins"/>
                        <a:cs typeface="Poppins"/>
                        <a:sym typeface="Poppins"/>
                      </a:endParaRPr>
                    </a:p>
                    <a:p>
                      <a:pPr indent="0" lvl="0" marL="0" marR="0" rtl="0" algn="l">
                        <a:lnSpc>
                          <a:spcPct val="115000"/>
                        </a:lnSpc>
                        <a:spcBef>
                          <a:spcPts val="0"/>
                        </a:spcBef>
                        <a:spcAft>
                          <a:spcPts val="0"/>
                        </a:spcAft>
                        <a:buNone/>
                      </a:pPr>
                      <a:r>
                        <a:t/>
                      </a:r>
                      <a:endParaRPr sz="1200">
                        <a:solidFill>
                          <a:srgbClr val="424242"/>
                        </a:solidFill>
                        <a:latin typeface="Poppins"/>
                        <a:ea typeface="Poppins"/>
                        <a:cs typeface="Poppins"/>
                        <a:sym typeface="Poppins"/>
                      </a:endParaRPr>
                    </a:p>
                    <a:p>
                      <a:pPr indent="0" lvl="0" marL="0" marR="0" rtl="0" algn="l">
                        <a:lnSpc>
                          <a:spcPct val="115000"/>
                        </a:lnSpc>
                        <a:spcBef>
                          <a:spcPts val="0"/>
                        </a:spcBef>
                        <a:spcAft>
                          <a:spcPts val="0"/>
                        </a:spcAft>
                        <a:buNone/>
                      </a:pPr>
                      <a:r>
                        <a:t/>
                      </a:r>
                      <a:endParaRPr sz="1200">
                        <a:solidFill>
                          <a:srgbClr val="424242"/>
                        </a:solidFill>
                        <a:latin typeface="Poppins"/>
                        <a:ea typeface="Poppins"/>
                        <a:cs typeface="Poppins"/>
                        <a:sym typeface="Poppins"/>
                      </a:endParaRPr>
                    </a:p>
                    <a:p>
                      <a:pPr indent="0" lvl="0" marL="0" marR="0" rtl="0" algn="l">
                        <a:lnSpc>
                          <a:spcPct val="115000"/>
                        </a:lnSpc>
                        <a:spcBef>
                          <a:spcPts val="0"/>
                        </a:spcBef>
                        <a:spcAft>
                          <a:spcPts val="0"/>
                        </a:spcAft>
                        <a:buNone/>
                      </a:pPr>
                      <a:r>
                        <a:t/>
                      </a:r>
                      <a:endParaRPr sz="1200">
                        <a:solidFill>
                          <a:srgbClr val="424242"/>
                        </a:solidFill>
                        <a:latin typeface="Poppins"/>
                        <a:ea typeface="Poppins"/>
                        <a:cs typeface="Poppins"/>
                        <a:sym typeface="Poppins"/>
                      </a:endParaRPr>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es-419" sz="1100">
                          <a:solidFill>
                            <a:schemeClr val="dk1"/>
                          </a:solidFill>
                          <a:latin typeface="Poppins"/>
                          <a:ea typeface="Poppins"/>
                          <a:cs typeface="Poppins"/>
                          <a:sym typeface="Poppins"/>
                        </a:rPr>
                        <a:t>En el caso de Facebook e Instagram no solo se trata de campañas en las cuales usuarios de forma coordinada comparten desinformación, ataques a la oposición, mensajes pro-gobierno o partidos políticos, sino que estas campañas hacen uso de grupos o páginas, a través de las cuales publican estos mensajes o bien comparten enlaces que llevan hacia sitios con contenido fals</a:t>
                      </a:r>
                      <a:r>
                        <a:rPr lang="es-419" sz="1100">
                          <a:solidFill>
                            <a:srgbClr val="344854"/>
                          </a:solidFill>
                          <a:latin typeface="Poppins"/>
                          <a:ea typeface="Poppins"/>
                          <a:cs typeface="Poppins"/>
                          <a:sym typeface="Poppins"/>
                        </a:rPr>
                        <a:t>o. </a:t>
                      </a:r>
                      <a:endParaRPr sz="1200" u="none" cap="none" strike="noStrike">
                        <a:solidFill>
                          <a:schemeClr val="dk1"/>
                        </a:solidFill>
                        <a:latin typeface="Poppins"/>
                        <a:ea typeface="Poppins"/>
                        <a:cs typeface="Poppins"/>
                        <a:sym typeface="Poppins"/>
                      </a:endParaRPr>
                    </a:p>
                  </a:txBody>
                  <a:tcPr marT="91425" marB="91425" marR="91425" marL="91425"/>
                </a:tc>
                <a:tc>
                  <a:txBody>
                    <a:bodyPr/>
                    <a:lstStyle/>
                    <a:p>
                      <a:pPr indent="0" lvl="0" marL="0" rtl="0" algn="l">
                        <a:spcBef>
                          <a:spcPts val="0"/>
                        </a:spcBef>
                        <a:spcAft>
                          <a:spcPts val="0"/>
                        </a:spcAft>
                        <a:buNone/>
                      </a:pPr>
                      <a:r>
                        <a:rPr lang="es-419" sz="1100">
                          <a:solidFill>
                            <a:schemeClr val="dk1"/>
                          </a:solidFill>
                          <a:latin typeface="Poppins"/>
                          <a:ea typeface="Poppins"/>
                          <a:cs typeface="Poppins"/>
                          <a:sym typeface="Poppins"/>
                        </a:rPr>
                        <a:t>Ante la cantidad de contenido y difusión de videos con teorías conspirativas sobre coronavirus en YouTube, la compañía removió videos que contenían información falsa. Se estima que entre octubre de 2019 y junio de 2020 había al menos 8105 videos que circulaban en redes sociales y de esta índole - menos del 1% de videos totales sobre coronavirus. Sin embargo, a YouTube le llevó al menos 41 días remover los videos. Además, se evidencia el uso de campañas multiplataformas.</a:t>
                      </a:r>
                      <a:endParaRPr sz="1100">
                        <a:solidFill>
                          <a:schemeClr val="dk1"/>
                        </a:solidFill>
                        <a:latin typeface="Poppins"/>
                        <a:ea typeface="Poppins"/>
                        <a:cs typeface="Poppins"/>
                        <a:sym typeface="Poppins"/>
                      </a:endParaRPr>
                    </a:p>
                    <a:p>
                      <a:pPr indent="0" lvl="0" marL="0" rtl="0" algn="l">
                        <a:spcBef>
                          <a:spcPts val="0"/>
                        </a:spcBef>
                        <a:spcAft>
                          <a:spcPts val="0"/>
                        </a:spcAft>
                        <a:buNone/>
                      </a:pPr>
                      <a:r>
                        <a:t/>
                      </a:r>
                      <a:endParaRPr sz="11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s-419" sz="1100">
                          <a:solidFill>
                            <a:schemeClr val="dk1"/>
                          </a:solidFill>
                          <a:latin typeface="Poppins"/>
                          <a:ea typeface="Poppins"/>
                          <a:cs typeface="Poppins"/>
                          <a:sym typeface="Poppins"/>
                        </a:rPr>
                        <a:t> </a:t>
                      </a:r>
                      <a:endParaRPr sz="1100">
                        <a:solidFill>
                          <a:schemeClr val="dk1"/>
                        </a:solidFill>
                        <a:latin typeface="Poppins"/>
                        <a:ea typeface="Poppins"/>
                        <a:cs typeface="Poppins"/>
                        <a:sym typeface="Poppins"/>
                      </a:endParaRPr>
                    </a:p>
                  </a:txBody>
                  <a:tcPr marT="91425" marB="91425" marR="91425" marL="91425"/>
                </a:tc>
              </a:tr>
            </a:tbl>
          </a:graphicData>
        </a:graphic>
      </p:graphicFrame>
      <p:sp>
        <p:nvSpPr>
          <p:cNvPr id="226" name="Google Shape;226;gafd4ecb441_0_53"/>
          <p:cNvSpPr txBox="1"/>
          <p:nvPr/>
        </p:nvSpPr>
        <p:spPr>
          <a:xfrm>
            <a:off x="698500" y="229000"/>
            <a:ext cx="10718700" cy="13257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5EAA8F"/>
              </a:buClr>
              <a:buSzPts val="4400"/>
              <a:buFont typeface="Oswald"/>
              <a:buNone/>
            </a:pPr>
            <a:r>
              <a:rPr b="0" i="0" lang="es-419" sz="4400" u="none" cap="none" strike="noStrike">
                <a:solidFill>
                  <a:srgbClr val="5EAA8F"/>
                </a:solidFill>
                <a:latin typeface="Oswald"/>
                <a:ea typeface="Oswald"/>
                <a:cs typeface="Oswald"/>
                <a:sym typeface="Oswald"/>
              </a:rPr>
              <a:t>atención</a:t>
            </a:r>
            <a:r>
              <a:rPr b="0" i="0" lang="es-419" sz="4400" u="none" cap="none" strike="noStrike">
                <a:solidFill>
                  <a:srgbClr val="271357"/>
                </a:solidFill>
                <a:latin typeface="Oswald"/>
                <a:ea typeface="Oswald"/>
                <a:cs typeface="Oswald"/>
                <a:sym typeface="Oswald"/>
              </a:rPr>
              <a:t> DEL INCIDENTE DE SEGURIDAD</a:t>
            </a:r>
            <a:endParaRPr b="0" i="0" sz="4400" u="none" cap="none" strike="noStrike">
              <a:solidFill>
                <a:srgbClr val="271357"/>
              </a:solidFill>
              <a:latin typeface="Oswald"/>
              <a:ea typeface="Oswald"/>
              <a:cs typeface="Oswald"/>
              <a:sym typeface="Oswald"/>
            </a:endParaRPr>
          </a:p>
        </p:txBody>
      </p:sp>
      <p:pic>
        <p:nvPicPr>
          <p:cNvPr id="227" name="Google Shape;227;gafd4ecb441_0_53"/>
          <p:cNvPicPr preferRelativeResize="0"/>
          <p:nvPr/>
        </p:nvPicPr>
        <p:blipFill>
          <a:blip r:embed="rId3">
            <a:alphaModFix/>
          </a:blip>
          <a:stretch>
            <a:fillRect/>
          </a:stretch>
        </p:blipFill>
        <p:spPr>
          <a:xfrm>
            <a:off x="1494375" y="3833275"/>
            <a:ext cx="2200275" cy="2238375"/>
          </a:xfrm>
          <a:prstGeom prst="rect">
            <a:avLst/>
          </a:prstGeom>
          <a:noFill/>
          <a:ln>
            <a:noFill/>
          </a:ln>
        </p:spPr>
      </p:pic>
      <p:pic>
        <p:nvPicPr>
          <p:cNvPr id="228" name="Google Shape;228;gafd4ecb441_0_53"/>
          <p:cNvPicPr preferRelativeResize="0"/>
          <p:nvPr/>
        </p:nvPicPr>
        <p:blipFill>
          <a:blip r:embed="rId4">
            <a:alphaModFix/>
          </a:blip>
          <a:stretch>
            <a:fillRect/>
          </a:stretch>
        </p:blipFill>
        <p:spPr>
          <a:xfrm>
            <a:off x="8600000" y="4231963"/>
            <a:ext cx="2565400" cy="19278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pic>
        <p:nvPicPr>
          <p:cNvPr id="93" name="Google Shape;93;p2"/>
          <p:cNvPicPr preferRelativeResize="0"/>
          <p:nvPr/>
        </p:nvPicPr>
        <p:blipFill rotWithShape="1">
          <a:blip r:embed="rId3">
            <a:alphaModFix/>
          </a:blip>
          <a:srcRect b="0" l="0" r="0" t="0"/>
          <a:stretch/>
        </p:blipFill>
        <p:spPr>
          <a:xfrm>
            <a:off x="0" y="0"/>
            <a:ext cx="12191999" cy="6858000"/>
          </a:xfrm>
          <a:prstGeom prst="rect">
            <a:avLst/>
          </a:prstGeom>
          <a:noFill/>
          <a:ln>
            <a:noFill/>
          </a:ln>
        </p:spPr>
      </p:pic>
      <p:sp>
        <p:nvSpPr>
          <p:cNvPr id="94" name="Google Shape;94;p2"/>
          <p:cNvSpPr txBox="1"/>
          <p:nvPr>
            <p:ph type="title"/>
          </p:nvPr>
        </p:nvSpPr>
        <p:spPr>
          <a:xfrm>
            <a:off x="838200" y="2637018"/>
            <a:ext cx="10515600" cy="13257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lt1"/>
              </a:buClr>
              <a:buSzPct val="100000"/>
              <a:buFont typeface="Oswald"/>
              <a:buNone/>
            </a:pPr>
            <a:r>
              <a:rPr lang="es-419" sz="5400">
                <a:solidFill>
                  <a:schemeClr val="lt1"/>
                </a:solidFill>
                <a:latin typeface="Oswald"/>
                <a:ea typeface="Oswald"/>
                <a:cs typeface="Oswald"/>
                <a:sym typeface="Oswald"/>
              </a:rPr>
              <a:t>ELEMENTOS DE MANIPULACIÓN ORGANIZADA </a:t>
            </a:r>
            <a:r>
              <a:rPr lang="es-419" sz="5400">
                <a:solidFill>
                  <a:srgbClr val="5EAA8F"/>
                </a:solidFill>
                <a:latin typeface="Oswald"/>
                <a:ea typeface="Oswald"/>
                <a:cs typeface="Oswald"/>
                <a:sym typeface="Oswald"/>
              </a:rPr>
              <a:t>EN REDES SOCIALES </a:t>
            </a:r>
            <a:endParaRPr sz="5400">
              <a:solidFill>
                <a:srgbClr val="FFFFFF"/>
              </a:solidFill>
              <a:latin typeface="Oswald"/>
              <a:ea typeface="Oswald"/>
              <a:cs typeface="Oswald"/>
              <a:sym typeface="Oswald"/>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gbd03153798_0_33"/>
          <p:cNvSpPr txBox="1"/>
          <p:nvPr/>
        </p:nvSpPr>
        <p:spPr>
          <a:xfrm>
            <a:off x="838200" y="440665"/>
            <a:ext cx="10515600" cy="13257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5EAA8F"/>
              </a:buClr>
              <a:buSzPts val="4400"/>
              <a:buFont typeface="Oswald"/>
              <a:buNone/>
            </a:pPr>
            <a:r>
              <a:rPr lang="es-419" sz="4400">
                <a:solidFill>
                  <a:srgbClr val="5EAA8F"/>
                </a:solidFill>
                <a:latin typeface="Oswald"/>
                <a:ea typeface="Oswald"/>
                <a:cs typeface="Oswald"/>
                <a:sym typeface="Oswald"/>
              </a:rPr>
              <a:t>algunas herramientas </a:t>
            </a:r>
            <a:r>
              <a:rPr lang="es-419" sz="4400">
                <a:solidFill>
                  <a:srgbClr val="271357"/>
                </a:solidFill>
                <a:latin typeface="Oswald"/>
                <a:ea typeface="Oswald"/>
                <a:cs typeface="Oswald"/>
                <a:sym typeface="Oswald"/>
              </a:rPr>
              <a:t>QUE TE PUEDEN INTERESAR</a:t>
            </a:r>
            <a:endParaRPr b="0" i="0" sz="4400" u="none" cap="none" strike="noStrike">
              <a:solidFill>
                <a:srgbClr val="271357"/>
              </a:solidFill>
              <a:latin typeface="Oswald"/>
              <a:ea typeface="Oswald"/>
              <a:cs typeface="Oswald"/>
              <a:sym typeface="Oswald"/>
            </a:endParaRPr>
          </a:p>
        </p:txBody>
      </p:sp>
      <p:sp>
        <p:nvSpPr>
          <p:cNvPr id="234" name="Google Shape;234;gbd03153798_0_33"/>
          <p:cNvSpPr txBox="1"/>
          <p:nvPr/>
        </p:nvSpPr>
        <p:spPr>
          <a:xfrm>
            <a:off x="1312325" y="1766375"/>
            <a:ext cx="9461400" cy="450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419" sz="1300">
                <a:solidFill>
                  <a:schemeClr val="dk1"/>
                </a:solidFill>
                <a:latin typeface="Poppins"/>
                <a:ea typeface="Poppins"/>
                <a:cs typeface="Poppins"/>
                <a:sym typeface="Poppins"/>
              </a:rPr>
              <a:t>Facebook</a:t>
            </a:r>
            <a:endParaRPr b="1" sz="1300">
              <a:solidFill>
                <a:schemeClr val="dk1"/>
              </a:solidFill>
              <a:latin typeface="Poppins"/>
              <a:ea typeface="Poppins"/>
              <a:cs typeface="Poppins"/>
              <a:sym typeface="Poppins"/>
            </a:endParaRPr>
          </a:p>
          <a:p>
            <a:pPr indent="0" lvl="0" marL="0" rtl="0" algn="l">
              <a:spcBef>
                <a:spcPts val="0"/>
              </a:spcBef>
              <a:spcAft>
                <a:spcPts val="0"/>
              </a:spcAft>
              <a:buNone/>
            </a:pPr>
            <a:r>
              <a:rPr lang="es-419" sz="1300" u="sng">
                <a:solidFill>
                  <a:srgbClr val="1155CC"/>
                </a:solidFill>
                <a:latin typeface="Poppins"/>
                <a:ea typeface="Poppins"/>
                <a:cs typeface="Poppins"/>
                <a:sym typeface="Poppins"/>
                <a:hlinkClick r:id="rId3">
                  <a:extLst>
                    <a:ext uri="{A12FA001-AC4F-418D-AE19-62706E023703}">
                      <ahyp:hlinkClr val="tx"/>
                    </a:ext>
                  </a:extLst>
                </a:hlinkClick>
              </a:rPr>
              <a:t>https://graph.tips/beta/</a:t>
            </a:r>
            <a:r>
              <a:rPr lang="es-419" sz="1300">
                <a:solidFill>
                  <a:schemeClr val="dk1"/>
                </a:solidFill>
                <a:latin typeface="Poppins"/>
                <a:ea typeface="Poppins"/>
                <a:cs typeface="Poppins"/>
                <a:sym typeface="Poppins"/>
              </a:rPr>
              <a:t> Esta herramienta te permite hacer una búsqueda de publicaciones, personas, fotos y más por ID de páginas o cuentas, palabras claves y segmentar por fecha.</a:t>
            </a:r>
            <a:endParaRPr sz="1300">
              <a:solidFill>
                <a:schemeClr val="dk1"/>
              </a:solidFill>
              <a:latin typeface="Poppins"/>
              <a:ea typeface="Poppins"/>
              <a:cs typeface="Poppins"/>
              <a:sym typeface="Poppins"/>
            </a:endParaRPr>
          </a:p>
          <a:p>
            <a:pPr indent="0" lvl="0" marL="0" rtl="0" algn="l">
              <a:spcBef>
                <a:spcPts val="0"/>
              </a:spcBef>
              <a:spcAft>
                <a:spcPts val="0"/>
              </a:spcAft>
              <a:buNone/>
            </a:pPr>
            <a:r>
              <a:t/>
            </a:r>
            <a:endParaRPr sz="1300">
              <a:solidFill>
                <a:schemeClr val="dk1"/>
              </a:solidFill>
              <a:latin typeface="Poppins"/>
              <a:ea typeface="Poppins"/>
              <a:cs typeface="Poppins"/>
              <a:sym typeface="Poppins"/>
            </a:endParaRPr>
          </a:p>
          <a:p>
            <a:pPr indent="0" lvl="0" marL="0" rtl="0" algn="l">
              <a:lnSpc>
                <a:spcPct val="115000"/>
              </a:lnSpc>
              <a:spcBef>
                <a:spcPts val="0"/>
              </a:spcBef>
              <a:spcAft>
                <a:spcPts val="0"/>
              </a:spcAft>
              <a:buNone/>
            </a:pPr>
            <a:r>
              <a:rPr lang="es-419" sz="1300" u="sng">
                <a:solidFill>
                  <a:srgbClr val="1155CC"/>
                </a:solidFill>
                <a:latin typeface="Poppins"/>
                <a:ea typeface="Poppins"/>
                <a:cs typeface="Poppins"/>
                <a:sym typeface="Poppins"/>
                <a:hlinkClick r:id="rId4">
                  <a:extLst>
                    <a:ext uri="{A12FA001-AC4F-418D-AE19-62706E023703}">
                      <ahyp:hlinkClr val="tx"/>
                    </a:ext>
                  </a:extLst>
                </a:hlinkClick>
              </a:rPr>
              <a:t>https://www.facebook.com/ads/library/</a:t>
            </a:r>
            <a:r>
              <a:rPr lang="es-419" sz="1300">
                <a:solidFill>
                  <a:schemeClr val="dk1"/>
                </a:solidFill>
                <a:latin typeface="Poppins"/>
                <a:ea typeface="Poppins"/>
                <a:cs typeface="Poppins"/>
                <a:sym typeface="Poppins"/>
              </a:rPr>
              <a:t> A partir de una simple búsqueda, puedes observar las publicaciones que una página ha pautado en la plataforma. Asimismo, cada página incluye una sección de Transparencia y páginas relacionadas que pueden dar indicios o pistas de conexión con otras páginas de Facebook y posible pertenencia a una red coordinada de páginas.</a:t>
            </a:r>
            <a:endParaRPr sz="1300">
              <a:solidFill>
                <a:schemeClr val="dk1"/>
              </a:solidFill>
              <a:latin typeface="Poppins"/>
              <a:ea typeface="Poppins"/>
              <a:cs typeface="Poppins"/>
              <a:sym typeface="Poppins"/>
            </a:endParaRPr>
          </a:p>
          <a:p>
            <a:pPr indent="0" lvl="0" marL="0" rtl="0" algn="l">
              <a:spcBef>
                <a:spcPts val="0"/>
              </a:spcBef>
              <a:spcAft>
                <a:spcPts val="0"/>
              </a:spcAft>
              <a:buNone/>
            </a:pPr>
            <a:r>
              <a:t/>
            </a:r>
            <a:endParaRPr sz="1300">
              <a:solidFill>
                <a:schemeClr val="dk1"/>
              </a:solidFill>
              <a:latin typeface="Poppins"/>
              <a:ea typeface="Poppins"/>
              <a:cs typeface="Poppins"/>
              <a:sym typeface="Poppins"/>
            </a:endParaRPr>
          </a:p>
          <a:p>
            <a:pPr indent="0" lvl="0" marL="0" rtl="0" algn="l">
              <a:spcBef>
                <a:spcPts val="0"/>
              </a:spcBef>
              <a:spcAft>
                <a:spcPts val="0"/>
              </a:spcAft>
              <a:buNone/>
            </a:pPr>
            <a:r>
              <a:rPr b="1" lang="es-419" sz="1300">
                <a:solidFill>
                  <a:schemeClr val="dk1"/>
                </a:solidFill>
                <a:latin typeface="Poppins"/>
                <a:ea typeface="Poppins"/>
                <a:cs typeface="Poppins"/>
                <a:sym typeface="Poppins"/>
              </a:rPr>
              <a:t>Twitter</a:t>
            </a:r>
            <a:endParaRPr b="1" sz="1300">
              <a:solidFill>
                <a:schemeClr val="dk1"/>
              </a:solidFill>
              <a:latin typeface="Poppins"/>
              <a:ea typeface="Poppins"/>
              <a:cs typeface="Poppins"/>
              <a:sym typeface="Poppins"/>
            </a:endParaRPr>
          </a:p>
          <a:p>
            <a:pPr indent="0" lvl="0" marL="0" rtl="0" algn="l">
              <a:spcBef>
                <a:spcPts val="0"/>
              </a:spcBef>
              <a:spcAft>
                <a:spcPts val="0"/>
              </a:spcAft>
              <a:buNone/>
            </a:pPr>
            <a:r>
              <a:rPr lang="es-419" sz="1300" u="sng">
                <a:solidFill>
                  <a:schemeClr val="dk1"/>
                </a:solidFill>
                <a:latin typeface="Poppins"/>
                <a:ea typeface="Poppins"/>
                <a:cs typeface="Poppins"/>
                <a:sym typeface="Poppins"/>
              </a:rPr>
              <a:t>Hoaxy.</a:t>
            </a:r>
            <a:r>
              <a:rPr lang="es-419" sz="1300">
                <a:solidFill>
                  <a:schemeClr val="dk1"/>
                </a:solidFill>
                <a:latin typeface="Poppins"/>
                <a:ea typeface="Poppins"/>
                <a:cs typeface="Poppins"/>
                <a:sym typeface="Poppins"/>
              </a:rPr>
              <a:t> A partir de esta herramienta puedes identificar qué cuenta inició una conversación o hashtag, así como también las personas más influyentes.</a:t>
            </a:r>
            <a:endParaRPr sz="1300">
              <a:solidFill>
                <a:schemeClr val="dk1"/>
              </a:solidFill>
              <a:latin typeface="Poppins"/>
              <a:ea typeface="Poppins"/>
              <a:cs typeface="Poppins"/>
              <a:sym typeface="Poppins"/>
            </a:endParaRPr>
          </a:p>
          <a:p>
            <a:pPr indent="0" lvl="0" marL="0" rtl="0" algn="l">
              <a:spcBef>
                <a:spcPts val="0"/>
              </a:spcBef>
              <a:spcAft>
                <a:spcPts val="0"/>
              </a:spcAft>
              <a:buNone/>
            </a:pPr>
            <a:r>
              <a:t/>
            </a:r>
            <a:endParaRPr sz="1300">
              <a:solidFill>
                <a:schemeClr val="dk1"/>
              </a:solidFill>
              <a:latin typeface="Poppins"/>
              <a:ea typeface="Poppins"/>
              <a:cs typeface="Poppins"/>
              <a:sym typeface="Poppins"/>
            </a:endParaRPr>
          </a:p>
          <a:p>
            <a:pPr indent="0" lvl="0" marL="0" rtl="0" algn="l">
              <a:spcBef>
                <a:spcPts val="0"/>
              </a:spcBef>
              <a:spcAft>
                <a:spcPts val="0"/>
              </a:spcAft>
              <a:buNone/>
            </a:pPr>
            <a:r>
              <a:rPr lang="es-419" sz="1300" u="sng">
                <a:solidFill>
                  <a:schemeClr val="dk1"/>
                </a:solidFill>
                <a:latin typeface="Poppins"/>
                <a:ea typeface="Poppins"/>
                <a:cs typeface="Poppins"/>
                <a:sym typeface="Poppins"/>
              </a:rPr>
              <a:t>Twitonomy</a:t>
            </a:r>
            <a:r>
              <a:rPr lang="es-419" sz="1300">
                <a:solidFill>
                  <a:schemeClr val="dk1"/>
                </a:solidFill>
                <a:latin typeface="Poppins"/>
                <a:ea typeface="Poppins"/>
                <a:cs typeface="Poppins"/>
                <a:sym typeface="Poppins"/>
              </a:rPr>
              <a:t> es una herramienta que permite analizar cuentas y publicaciones en Twitter.</a:t>
            </a:r>
            <a:endParaRPr sz="1300">
              <a:solidFill>
                <a:schemeClr val="dk1"/>
              </a:solidFill>
              <a:latin typeface="Poppins"/>
              <a:ea typeface="Poppins"/>
              <a:cs typeface="Poppins"/>
              <a:sym typeface="Poppins"/>
            </a:endParaRPr>
          </a:p>
          <a:p>
            <a:pPr indent="0" lvl="0" marL="0" rtl="0" algn="l">
              <a:spcBef>
                <a:spcPts val="0"/>
              </a:spcBef>
              <a:spcAft>
                <a:spcPts val="0"/>
              </a:spcAft>
              <a:buNone/>
            </a:pPr>
            <a:r>
              <a:rPr lang="es-419" sz="1300">
                <a:solidFill>
                  <a:schemeClr val="dk1"/>
                </a:solidFill>
                <a:latin typeface="Poppins"/>
                <a:ea typeface="Poppins"/>
                <a:cs typeface="Poppins"/>
                <a:sym typeface="Poppins"/>
              </a:rPr>
              <a:t>Botsentinel.com y Pegabot incluyen información relevante para identificar si una cuenta tiene comportamiento de bot. Como fue mencionado anteriormente, no debemos abordar estas observaciones de manera muy tajante, tenemos que considerar los diferentes matices, pero sí pueden darnos indicios de sospechas.</a:t>
            </a:r>
            <a:endParaRPr sz="1300">
              <a:solidFill>
                <a:schemeClr val="dk1"/>
              </a:solidFill>
              <a:latin typeface="Poppins"/>
              <a:ea typeface="Poppins"/>
              <a:cs typeface="Poppins"/>
              <a:sym typeface="Poppins"/>
            </a:endParaRPr>
          </a:p>
          <a:p>
            <a:pPr indent="0" lvl="0" marL="0" rtl="0" algn="l">
              <a:spcBef>
                <a:spcPts val="0"/>
              </a:spcBef>
              <a:spcAft>
                <a:spcPts val="0"/>
              </a:spcAft>
              <a:buNone/>
            </a:pPr>
            <a:r>
              <a:t/>
            </a:r>
            <a:endParaRPr sz="1300">
              <a:solidFill>
                <a:schemeClr val="dk1"/>
              </a:solidFill>
              <a:latin typeface="Poppins"/>
              <a:ea typeface="Poppins"/>
              <a:cs typeface="Poppins"/>
              <a:sym typeface="Poppins"/>
            </a:endParaRPr>
          </a:p>
          <a:p>
            <a:pPr indent="0" lvl="0" marL="0" rtl="0" algn="l">
              <a:spcBef>
                <a:spcPts val="0"/>
              </a:spcBef>
              <a:spcAft>
                <a:spcPts val="0"/>
              </a:spcAft>
              <a:buNone/>
            </a:pPr>
            <a:r>
              <a:rPr b="1" lang="es-419" sz="1300">
                <a:solidFill>
                  <a:schemeClr val="dk1"/>
                </a:solidFill>
                <a:latin typeface="Poppins"/>
                <a:ea typeface="Poppins"/>
                <a:cs typeface="Poppins"/>
                <a:sym typeface="Poppins"/>
              </a:rPr>
              <a:t>Múltiples plataformas</a:t>
            </a:r>
            <a:endParaRPr b="1" sz="1300">
              <a:solidFill>
                <a:schemeClr val="dk1"/>
              </a:solidFill>
              <a:latin typeface="Poppins"/>
              <a:ea typeface="Poppins"/>
              <a:cs typeface="Poppins"/>
              <a:sym typeface="Poppins"/>
            </a:endParaRPr>
          </a:p>
          <a:p>
            <a:pPr indent="0" lvl="0" marL="0" rtl="0" algn="l">
              <a:spcBef>
                <a:spcPts val="0"/>
              </a:spcBef>
              <a:spcAft>
                <a:spcPts val="0"/>
              </a:spcAft>
              <a:buNone/>
            </a:pPr>
            <a:r>
              <a:rPr lang="es-419" sz="1300" u="sng">
                <a:solidFill>
                  <a:schemeClr val="dk1"/>
                </a:solidFill>
                <a:latin typeface="Poppins"/>
                <a:ea typeface="Poppins"/>
                <a:cs typeface="Poppins"/>
                <a:sym typeface="Poppins"/>
              </a:rPr>
              <a:t>CrowdTangle</a:t>
            </a:r>
            <a:r>
              <a:rPr lang="es-419" sz="1300">
                <a:solidFill>
                  <a:schemeClr val="dk1"/>
                </a:solidFill>
                <a:latin typeface="Poppins"/>
                <a:ea typeface="Poppins"/>
                <a:cs typeface="Poppins"/>
                <a:sym typeface="Poppins"/>
              </a:rPr>
              <a:t>. Tal vez una de las herramientas más completas, ya que permite hacer búsquedas por hora, país, usuario y más. </a:t>
            </a:r>
            <a:endParaRPr sz="1300">
              <a:solidFill>
                <a:schemeClr val="dk1"/>
              </a:solidFill>
              <a:latin typeface="Poppins"/>
              <a:ea typeface="Poppins"/>
              <a:cs typeface="Poppins"/>
              <a:sym typeface="Poppins"/>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graphicFrame>
        <p:nvGraphicFramePr>
          <p:cNvPr id="239" name="Google Shape;239;gbd03153798_0_38"/>
          <p:cNvGraphicFramePr/>
          <p:nvPr/>
        </p:nvGraphicFramePr>
        <p:xfrm>
          <a:off x="306938" y="1344125"/>
          <a:ext cx="3000000" cy="3000000"/>
        </p:xfrm>
        <a:graphic>
          <a:graphicData uri="http://schemas.openxmlformats.org/drawingml/2006/table">
            <a:tbl>
              <a:tblPr>
                <a:noFill/>
                <a:tableStyleId>{A81CF10A-AFF8-45A9-9CE7-92BB1D3AF204}</a:tableStyleId>
              </a:tblPr>
              <a:tblGrid>
                <a:gridCol w="3894300"/>
                <a:gridCol w="3992600"/>
                <a:gridCol w="3828775"/>
              </a:tblGrid>
              <a:tr h="396200">
                <a:tc>
                  <a:txBody>
                    <a:bodyPr/>
                    <a:lstStyle/>
                    <a:p>
                      <a:pPr indent="0" lvl="0" marL="0" marR="0" rtl="0" algn="l">
                        <a:lnSpc>
                          <a:spcPct val="107916"/>
                        </a:lnSpc>
                        <a:spcBef>
                          <a:spcPts val="0"/>
                        </a:spcBef>
                        <a:spcAft>
                          <a:spcPts val="0"/>
                        </a:spcAft>
                        <a:buClr>
                          <a:schemeClr val="dk1"/>
                        </a:buClr>
                        <a:buSzPts val="1100"/>
                        <a:buFont typeface="Arial"/>
                        <a:buNone/>
                      </a:pPr>
                      <a:r>
                        <a:rPr b="1" lang="es-419">
                          <a:solidFill>
                            <a:schemeClr val="dk1"/>
                          </a:solidFill>
                          <a:latin typeface="Poppins"/>
                          <a:ea typeface="Poppins"/>
                          <a:cs typeface="Poppins"/>
                          <a:sym typeface="Poppins"/>
                        </a:rPr>
                        <a:t>Facebook</a:t>
                      </a:r>
                      <a:endParaRPr sz="1400" u="none" cap="none" strike="noStrike">
                        <a:latin typeface="Poppins"/>
                        <a:ea typeface="Poppins"/>
                        <a:cs typeface="Poppins"/>
                        <a:sym typeface="Poppins"/>
                      </a:endParaRPr>
                    </a:p>
                  </a:txBody>
                  <a:tcPr marT="91425" marB="91425" marR="91425" marL="91425">
                    <a:solidFill>
                      <a:srgbClr val="5EAA8F"/>
                    </a:solidFill>
                  </a:tcPr>
                </a:tc>
                <a:tc>
                  <a:txBody>
                    <a:bodyPr/>
                    <a:lstStyle/>
                    <a:p>
                      <a:pPr indent="0" lvl="0" marL="0" marR="0" rtl="0" algn="l">
                        <a:lnSpc>
                          <a:spcPct val="107916"/>
                        </a:lnSpc>
                        <a:spcBef>
                          <a:spcPts val="0"/>
                        </a:spcBef>
                        <a:spcAft>
                          <a:spcPts val="0"/>
                        </a:spcAft>
                        <a:buClr>
                          <a:schemeClr val="dk1"/>
                        </a:buClr>
                        <a:buSzPts val="1100"/>
                        <a:buFont typeface="Arial"/>
                        <a:buNone/>
                      </a:pPr>
                      <a:r>
                        <a:rPr b="1" lang="es-419">
                          <a:solidFill>
                            <a:schemeClr val="dk1"/>
                          </a:solidFill>
                          <a:latin typeface="Poppins"/>
                          <a:ea typeface="Poppins"/>
                          <a:cs typeface="Poppins"/>
                          <a:sym typeface="Poppins"/>
                        </a:rPr>
                        <a:t>Twitter</a:t>
                      </a:r>
                      <a:endParaRPr sz="1400" u="none" cap="none" strike="noStrike">
                        <a:latin typeface="Poppins"/>
                        <a:ea typeface="Poppins"/>
                        <a:cs typeface="Poppins"/>
                        <a:sym typeface="Poppins"/>
                      </a:endParaRPr>
                    </a:p>
                  </a:txBody>
                  <a:tcPr marT="91425" marB="91425" marR="91425" marL="91425">
                    <a:solidFill>
                      <a:srgbClr val="5EAA8F"/>
                    </a:solidFill>
                  </a:tcPr>
                </a:tc>
                <a:tc>
                  <a:txBody>
                    <a:bodyPr/>
                    <a:lstStyle/>
                    <a:p>
                      <a:pPr indent="0" lvl="0" marL="0" marR="0" rtl="0" algn="l">
                        <a:lnSpc>
                          <a:spcPct val="107916"/>
                        </a:lnSpc>
                        <a:spcBef>
                          <a:spcPts val="0"/>
                        </a:spcBef>
                        <a:spcAft>
                          <a:spcPts val="0"/>
                        </a:spcAft>
                        <a:buClr>
                          <a:schemeClr val="dk1"/>
                        </a:buClr>
                        <a:buSzPts val="1100"/>
                        <a:buFont typeface="Arial"/>
                        <a:buNone/>
                      </a:pPr>
                      <a:r>
                        <a:rPr b="1" lang="es-419">
                          <a:solidFill>
                            <a:schemeClr val="dk1"/>
                          </a:solidFill>
                          <a:latin typeface="Poppins"/>
                          <a:ea typeface="Poppins"/>
                          <a:cs typeface="Poppins"/>
                          <a:sym typeface="Poppins"/>
                        </a:rPr>
                        <a:t>Youtube</a:t>
                      </a:r>
                      <a:endParaRPr sz="1400" u="none" cap="none" strike="noStrike">
                        <a:latin typeface="Poppins"/>
                        <a:ea typeface="Poppins"/>
                        <a:cs typeface="Poppins"/>
                        <a:sym typeface="Poppins"/>
                      </a:endParaRPr>
                    </a:p>
                  </a:txBody>
                  <a:tcPr marT="91425" marB="91425" marR="91425" marL="91425">
                    <a:solidFill>
                      <a:srgbClr val="5EAA8F"/>
                    </a:solidFill>
                  </a:tcPr>
                </a:tc>
              </a:tr>
              <a:tr h="2853825">
                <a:tc>
                  <a:txBody>
                    <a:bodyPr/>
                    <a:lstStyle/>
                    <a:p>
                      <a:pPr indent="0" lvl="0" marL="0" rtl="0" algn="l">
                        <a:lnSpc>
                          <a:spcPct val="115000"/>
                        </a:lnSpc>
                        <a:spcBef>
                          <a:spcPts val="0"/>
                        </a:spcBef>
                        <a:spcAft>
                          <a:spcPts val="0"/>
                        </a:spcAft>
                        <a:buNone/>
                      </a:pPr>
                      <a:r>
                        <a:rPr lang="es-419" sz="1100">
                          <a:solidFill>
                            <a:schemeClr val="dk1"/>
                          </a:solidFill>
                          <a:latin typeface="Poppins"/>
                          <a:ea typeface="Poppins"/>
                          <a:cs typeface="Poppins"/>
                          <a:sym typeface="Poppins"/>
                        </a:rPr>
                        <a:t>En el caso de Facebook, las publicaciones se hacen en el blog de la empresa y puedes chequear estos anuncios en </a:t>
                      </a:r>
                      <a:r>
                        <a:rPr lang="es-419" sz="1100" u="sng">
                          <a:solidFill>
                            <a:srgbClr val="1155CC"/>
                          </a:solidFill>
                          <a:latin typeface="Poppins"/>
                          <a:ea typeface="Poppins"/>
                          <a:cs typeface="Poppins"/>
                          <a:sym typeface="Poppins"/>
                          <a:hlinkClick r:id="rId3">
                            <a:extLst>
                              <a:ext uri="{A12FA001-AC4F-418D-AE19-62706E023703}">
                                <ahyp:hlinkClr val="tx"/>
                              </a:ext>
                            </a:extLst>
                          </a:hlinkClick>
                        </a:rPr>
                        <a:t>https://about.fb.com/news/tag/coordinated-inauthentic-behavior/</a:t>
                      </a:r>
                      <a:r>
                        <a:rPr lang="es-419" sz="1100">
                          <a:solidFill>
                            <a:schemeClr val="dk1"/>
                          </a:solidFill>
                          <a:latin typeface="Poppins"/>
                          <a:ea typeface="Poppins"/>
                          <a:cs typeface="Poppins"/>
                          <a:sym typeface="Poppins"/>
                        </a:rPr>
                        <a:t> </a:t>
                      </a:r>
                      <a:endParaRPr sz="1100">
                        <a:solidFill>
                          <a:schemeClr val="dk1"/>
                        </a:solidFill>
                        <a:latin typeface="Poppins"/>
                        <a:ea typeface="Poppins"/>
                        <a:cs typeface="Poppins"/>
                        <a:sym typeface="Poppins"/>
                      </a:endParaRPr>
                    </a:p>
                    <a:p>
                      <a:pPr indent="0" lvl="0" marL="0" rtl="0" algn="l">
                        <a:lnSpc>
                          <a:spcPct val="115000"/>
                        </a:lnSpc>
                        <a:spcBef>
                          <a:spcPts val="0"/>
                        </a:spcBef>
                        <a:spcAft>
                          <a:spcPts val="0"/>
                        </a:spcAft>
                        <a:buNone/>
                      </a:pPr>
                      <a:r>
                        <a:t/>
                      </a:r>
                      <a:endParaRPr sz="1100">
                        <a:solidFill>
                          <a:schemeClr val="dk1"/>
                        </a:solidFill>
                        <a:latin typeface="Poppins"/>
                        <a:ea typeface="Poppins"/>
                        <a:cs typeface="Poppins"/>
                        <a:sym typeface="Poppins"/>
                      </a:endParaRPr>
                    </a:p>
                    <a:p>
                      <a:pPr indent="0" lvl="0" marL="0" rtl="0" algn="just">
                        <a:lnSpc>
                          <a:spcPct val="115000"/>
                        </a:lnSpc>
                        <a:spcBef>
                          <a:spcPts val="0"/>
                        </a:spcBef>
                        <a:spcAft>
                          <a:spcPts val="0"/>
                        </a:spcAft>
                        <a:buNone/>
                      </a:pPr>
                      <a:r>
                        <a:rPr lang="es-419" sz="1100">
                          <a:solidFill>
                            <a:schemeClr val="dk1"/>
                          </a:solidFill>
                          <a:latin typeface="Poppins"/>
                          <a:ea typeface="Poppins"/>
                          <a:cs typeface="Poppins"/>
                          <a:sym typeface="Poppins"/>
                        </a:rPr>
                        <a:t>Implementó una política de credibilidad bajo etiquetas que indicaban si una noticia contenía información falsa o dudosa, pero luego la modificó a una sección de artículos relacionados - que contienen información verídica que contradicen los hechos de la noticia con información errónea -.  </a:t>
                      </a:r>
                      <a:endParaRPr sz="1100">
                        <a:solidFill>
                          <a:schemeClr val="dk1"/>
                        </a:solidFill>
                        <a:latin typeface="Poppins"/>
                        <a:ea typeface="Poppins"/>
                        <a:cs typeface="Poppins"/>
                        <a:sym typeface="Poppins"/>
                      </a:endParaRPr>
                    </a:p>
                  </a:txBody>
                  <a:tcPr marT="91425" marB="91425" marR="91425" marL="91425"/>
                </a:tc>
                <a:tc>
                  <a:txBody>
                    <a:bodyPr/>
                    <a:lstStyle/>
                    <a:p>
                      <a:pPr indent="0" lvl="0" marL="0" rtl="0" algn="l">
                        <a:lnSpc>
                          <a:spcPct val="115000"/>
                        </a:lnSpc>
                        <a:spcBef>
                          <a:spcPts val="0"/>
                        </a:spcBef>
                        <a:spcAft>
                          <a:spcPts val="0"/>
                        </a:spcAft>
                        <a:buClr>
                          <a:schemeClr val="dk1"/>
                        </a:buClr>
                        <a:buSzPts val="1100"/>
                        <a:buFont typeface="Arial"/>
                        <a:buNone/>
                      </a:pPr>
                      <a:r>
                        <a:rPr lang="es-419" sz="1100">
                          <a:solidFill>
                            <a:schemeClr val="dk1"/>
                          </a:solidFill>
                          <a:latin typeface="Poppins"/>
                          <a:ea typeface="Poppins"/>
                          <a:cs typeface="Poppins"/>
                          <a:sym typeface="Poppins"/>
                        </a:rPr>
                        <a:t>En el caso de Twitter, este tipo de publicaciones se realizan en </a:t>
                      </a:r>
                      <a:r>
                        <a:rPr lang="es-419" sz="1100" u="sng">
                          <a:solidFill>
                            <a:srgbClr val="1155CC"/>
                          </a:solidFill>
                          <a:latin typeface="Poppins"/>
                          <a:ea typeface="Poppins"/>
                          <a:cs typeface="Poppins"/>
                          <a:sym typeface="Poppins"/>
                          <a:hlinkClick r:id="rId4">
                            <a:extLst>
                              <a:ext uri="{A12FA001-AC4F-418D-AE19-62706E023703}">
                                <ahyp:hlinkClr val="tx"/>
                              </a:ext>
                            </a:extLst>
                          </a:hlinkClick>
                        </a:rPr>
                        <a:t>https://blog.twitter.com/en_us/authors.TwitterSafety.html</a:t>
                      </a:r>
                      <a:r>
                        <a:rPr lang="es-419" sz="1100">
                          <a:solidFill>
                            <a:schemeClr val="dk1"/>
                          </a:solidFill>
                          <a:latin typeface="Poppins"/>
                          <a:ea typeface="Poppins"/>
                          <a:cs typeface="Poppins"/>
                          <a:sym typeface="Poppins"/>
                        </a:rPr>
                        <a:t> (y  </a:t>
                      </a:r>
                      <a:r>
                        <a:rPr lang="es-419" sz="1100" u="sng">
                          <a:solidFill>
                            <a:srgbClr val="1155CC"/>
                          </a:solidFill>
                          <a:latin typeface="Poppins"/>
                          <a:ea typeface="Poppins"/>
                          <a:cs typeface="Poppins"/>
                          <a:sym typeface="Poppins"/>
                          <a:hlinkClick r:id="rId5">
                            <a:extLst>
                              <a:ext uri="{A12FA001-AC4F-418D-AE19-62706E023703}">
                                <ahyp:hlinkClr val="tx"/>
                              </a:ext>
                            </a:extLst>
                          </a:hlinkClick>
                        </a:rPr>
                        <a:t>https://twitter.com/TwitterSafety</a:t>
                      </a:r>
                      <a:r>
                        <a:rPr lang="es-419" sz="1100">
                          <a:solidFill>
                            <a:schemeClr val="dk1"/>
                          </a:solidFill>
                          <a:latin typeface="Poppins"/>
                          <a:ea typeface="Poppins"/>
                          <a:cs typeface="Poppins"/>
                          <a:sym typeface="Poppins"/>
                        </a:rPr>
                        <a:t>).</a:t>
                      </a:r>
                      <a:endParaRPr sz="1100">
                        <a:solidFill>
                          <a:schemeClr val="dk1"/>
                        </a:solidFill>
                        <a:latin typeface="Poppins"/>
                        <a:ea typeface="Poppins"/>
                        <a:cs typeface="Poppins"/>
                        <a:sym typeface="Poppins"/>
                      </a:endParaRPr>
                    </a:p>
                    <a:p>
                      <a:pPr indent="0" lvl="0" marL="0" rtl="0" algn="l">
                        <a:lnSpc>
                          <a:spcPct val="115000"/>
                        </a:lnSpc>
                        <a:spcBef>
                          <a:spcPts val="0"/>
                        </a:spcBef>
                        <a:spcAft>
                          <a:spcPts val="0"/>
                        </a:spcAft>
                        <a:buClr>
                          <a:schemeClr val="dk1"/>
                        </a:buClr>
                        <a:buSzPts val="1100"/>
                        <a:buFont typeface="Arial"/>
                        <a:buNone/>
                      </a:pPr>
                      <a:r>
                        <a:t/>
                      </a:r>
                      <a:endParaRPr sz="1100">
                        <a:solidFill>
                          <a:schemeClr val="dk1"/>
                        </a:solidFill>
                        <a:latin typeface="Poppins"/>
                        <a:ea typeface="Poppins"/>
                        <a:cs typeface="Poppins"/>
                        <a:sym typeface="Poppins"/>
                      </a:endParaRPr>
                    </a:p>
                    <a:p>
                      <a:pPr indent="0" lvl="0" marL="0" rtl="0" algn="just">
                        <a:lnSpc>
                          <a:spcPct val="115000"/>
                        </a:lnSpc>
                        <a:spcBef>
                          <a:spcPts val="0"/>
                        </a:spcBef>
                        <a:spcAft>
                          <a:spcPts val="0"/>
                        </a:spcAft>
                        <a:buNone/>
                      </a:pPr>
                      <a:r>
                        <a:rPr lang="es-419" sz="1100">
                          <a:solidFill>
                            <a:schemeClr val="dk1"/>
                          </a:solidFill>
                          <a:latin typeface="Poppins"/>
                          <a:ea typeface="Poppins"/>
                          <a:cs typeface="Poppins"/>
                          <a:sym typeface="Poppins"/>
                        </a:rPr>
                        <a:t>Implementó etiquetas de credibilidad, como los avisos debajo de los perfiles de líderes mundiales que violan las reglas de la plataforma, deep fakes o información errónea relacionada a COVID-19. </a:t>
                      </a:r>
                      <a:endParaRPr sz="1100">
                        <a:solidFill>
                          <a:srgbClr val="424242"/>
                        </a:solidFill>
                        <a:latin typeface="Poppins"/>
                        <a:ea typeface="Poppins"/>
                        <a:cs typeface="Poppins"/>
                        <a:sym typeface="Poppins"/>
                      </a:endParaRPr>
                    </a:p>
                  </a:txBody>
                  <a:tcPr marT="91425" marB="91425" marR="91425" marL="91425"/>
                </a:tc>
                <a:tc>
                  <a:txBody>
                    <a:bodyPr/>
                    <a:lstStyle/>
                    <a:p>
                      <a:pPr indent="0" lvl="0" marL="0" marR="0" rtl="0" algn="l">
                        <a:lnSpc>
                          <a:spcPct val="115000"/>
                        </a:lnSpc>
                        <a:spcBef>
                          <a:spcPts val="0"/>
                        </a:spcBef>
                        <a:spcAft>
                          <a:spcPts val="0"/>
                        </a:spcAft>
                        <a:buNone/>
                      </a:pPr>
                      <a:r>
                        <a:t/>
                      </a:r>
                      <a:endParaRPr sz="1100" u="none" cap="none" strike="noStrike">
                        <a:solidFill>
                          <a:srgbClr val="424242"/>
                        </a:solidFill>
                        <a:latin typeface="Poppins"/>
                        <a:ea typeface="Poppins"/>
                        <a:cs typeface="Poppins"/>
                        <a:sym typeface="Poppins"/>
                      </a:endParaRPr>
                    </a:p>
                  </a:txBody>
                  <a:tcPr marT="91425" marB="91425" marR="91425" marL="91425"/>
                </a:tc>
              </a:tr>
            </a:tbl>
          </a:graphicData>
        </a:graphic>
      </p:graphicFrame>
      <p:sp>
        <p:nvSpPr>
          <p:cNvPr id="240" name="Google Shape;240;gbd03153798_0_38"/>
          <p:cNvSpPr txBox="1"/>
          <p:nvPr/>
        </p:nvSpPr>
        <p:spPr>
          <a:xfrm>
            <a:off x="805438" y="207800"/>
            <a:ext cx="10718700" cy="13257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5EAA8F"/>
              </a:buClr>
              <a:buSzPts val="4400"/>
              <a:buFont typeface="Oswald"/>
              <a:buNone/>
            </a:pPr>
            <a:r>
              <a:rPr lang="es-419" sz="4400">
                <a:solidFill>
                  <a:srgbClr val="5EAA8F"/>
                </a:solidFill>
                <a:latin typeface="Oswald"/>
                <a:ea typeface="Oswald"/>
                <a:cs typeface="Oswald"/>
                <a:sym typeface="Oswald"/>
              </a:rPr>
              <a:t>acciones adoptadas</a:t>
            </a:r>
            <a:r>
              <a:rPr b="0" i="0" lang="es-419" sz="4400" u="none" cap="none" strike="noStrike">
                <a:solidFill>
                  <a:srgbClr val="271357"/>
                </a:solidFill>
                <a:latin typeface="Oswald"/>
                <a:ea typeface="Oswald"/>
                <a:cs typeface="Oswald"/>
                <a:sym typeface="Oswald"/>
              </a:rPr>
              <a:t> </a:t>
            </a:r>
            <a:r>
              <a:rPr lang="es-419" sz="4400">
                <a:solidFill>
                  <a:srgbClr val="271357"/>
                </a:solidFill>
                <a:latin typeface="Oswald"/>
                <a:ea typeface="Oswald"/>
                <a:cs typeface="Oswald"/>
                <a:sym typeface="Oswald"/>
              </a:rPr>
              <a:t>POR LAS PLATAFORMAS</a:t>
            </a:r>
            <a:endParaRPr b="0" i="0" sz="4400" u="none" cap="none" strike="noStrike">
              <a:solidFill>
                <a:srgbClr val="271357"/>
              </a:solidFill>
              <a:latin typeface="Oswald"/>
              <a:ea typeface="Oswald"/>
              <a:cs typeface="Oswald"/>
              <a:sym typeface="Oswald"/>
            </a:endParaRPr>
          </a:p>
        </p:txBody>
      </p:sp>
      <p:sp>
        <p:nvSpPr>
          <p:cNvPr id="241" name="Google Shape;241;gbd03153798_0_38"/>
          <p:cNvSpPr txBox="1"/>
          <p:nvPr/>
        </p:nvSpPr>
        <p:spPr>
          <a:xfrm>
            <a:off x="8388350" y="2079500"/>
            <a:ext cx="3465000" cy="2332500"/>
          </a:xfrm>
          <a:prstGeom prst="rect">
            <a:avLst/>
          </a:prstGeom>
          <a:noFill/>
          <a:ln>
            <a:noFill/>
          </a:ln>
        </p:spPr>
        <p:txBody>
          <a:bodyPr anchorCtr="0" anchor="ctr" bIns="91425" lIns="91425" spcFirstLastPara="1" rIns="91425" wrap="square" tIns="91425">
            <a:noAutofit/>
          </a:bodyPr>
          <a:lstStyle/>
          <a:p>
            <a:pPr indent="0" lvl="0" marL="0" rtl="0" algn="just">
              <a:lnSpc>
                <a:spcPct val="115000"/>
              </a:lnSpc>
              <a:spcBef>
                <a:spcPts val="0"/>
              </a:spcBef>
              <a:spcAft>
                <a:spcPts val="0"/>
              </a:spcAft>
              <a:buNone/>
            </a:pPr>
            <a:r>
              <a:rPr lang="es-419" sz="1100">
                <a:latin typeface="Poppins"/>
                <a:ea typeface="Poppins"/>
                <a:cs typeface="Poppins"/>
                <a:sym typeface="Poppins"/>
              </a:rPr>
              <a:t>E</a:t>
            </a:r>
            <a:r>
              <a:rPr lang="es-419" sz="1100">
                <a:latin typeface="Poppins"/>
                <a:ea typeface="Poppins"/>
                <a:cs typeface="Poppins"/>
                <a:sym typeface="Poppins"/>
              </a:rPr>
              <a:t>n 2018 comenzó a incluir un enunciado acerca del financiamiento estatal de canales de emisoras de noticias que reciben financiamiento público o gubernamental. Esto fue implementado para la audiencia de Estados Unidos y que luego expandió a otras geografías. Asimismo, implementó etiquetas de credibilidad al pie de videos sobre temas científicos o politizados que se identifica que presentan información errónea. En 2020, incluyó etiquetas con fuentes oficiales de la OMS y otros al pie de videos relacionados a COVID-19. </a:t>
            </a:r>
            <a:endParaRPr sz="1100">
              <a:latin typeface="Poppins"/>
              <a:ea typeface="Poppins"/>
              <a:cs typeface="Poppins"/>
              <a:sym typeface="Poppins"/>
            </a:endParaRPr>
          </a:p>
          <a:p>
            <a:pPr indent="0" lvl="0" marL="457200" rtl="0" algn="just">
              <a:lnSpc>
                <a:spcPct val="115000"/>
              </a:lnSpc>
              <a:spcBef>
                <a:spcPts val="0"/>
              </a:spcBef>
              <a:spcAft>
                <a:spcPts val="0"/>
              </a:spcAft>
              <a:buNone/>
            </a:pPr>
            <a:r>
              <a:t/>
            </a:r>
            <a:endParaRPr sz="1100"/>
          </a:p>
        </p:txBody>
      </p:sp>
      <p:sp>
        <p:nvSpPr>
          <p:cNvPr id="242" name="Google Shape;242;gbd03153798_0_38"/>
          <p:cNvSpPr txBox="1"/>
          <p:nvPr/>
        </p:nvSpPr>
        <p:spPr>
          <a:xfrm>
            <a:off x="921300" y="4746325"/>
            <a:ext cx="10349400" cy="17169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0"/>
              </a:spcAft>
              <a:buNone/>
            </a:pPr>
            <a:r>
              <a:rPr lang="es-419" sz="1100">
                <a:solidFill>
                  <a:schemeClr val="dk1"/>
                </a:solidFill>
                <a:latin typeface="Poppins"/>
                <a:ea typeface="Poppins"/>
                <a:cs typeface="Poppins"/>
                <a:sym typeface="Poppins"/>
              </a:rPr>
              <a:t>¿Son estas acciones suficientes? Está claro que las campañas aprovechan las posibilidades que brindan las plataformas, considerando las estrategias que estas van implementando para contener o limitar el accionar de las campañas, y repensando en consecuencia.</a:t>
            </a:r>
            <a:endParaRPr sz="1100">
              <a:solidFill>
                <a:schemeClr val="dk1"/>
              </a:solidFill>
              <a:latin typeface="Poppins"/>
              <a:ea typeface="Poppins"/>
              <a:cs typeface="Poppins"/>
              <a:sym typeface="Poppins"/>
            </a:endParaRPr>
          </a:p>
          <a:p>
            <a:pPr indent="0" lvl="0" marL="0" rtl="0" algn="just">
              <a:lnSpc>
                <a:spcPct val="115000"/>
              </a:lnSpc>
              <a:spcBef>
                <a:spcPts val="0"/>
              </a:spcBef>
              <a:spcAft>
                <a:spcPts val="0"/>
              </a:spcAft>
              <a:buNone/>
            </a:pPr>
            <a:r>
              <a:t/>
            </a:r>
            <a:endParaRPr sz="1100">
              <a:solidFill>
                <a:schemeClr val="dk1"/>
              </a:solidFill>
              <a:latin typeface="Poppins"/>
              <a:ea typeface="Poppins"/>
              <a:cs typeface="Poppins"/>
              <a:sym typeface="Poppins"/>
            </a:endParaRPr>
          </a:p>
          <a:p>
            <a:pPr indent="0" lvl="0" marL="0" rtl="0" algn="just">
              <a:lnSpc>
                <a:spcPct val="115000"/>
              </a:lnSpc>
              <a:spcBef>
                <a:spcPts val="0"/>
              </a:spcBef>
              <a:spcAft>
                <a:spcPts val="0"/>
              </a:spcAft>
              <a:buNone/>
            </a:pPr>
            <a:r>
              <a:rPr lang="es-419" sz="1100">
                <a:solidFill>
                  <a:schemeClr val="dk1"/>
                </a:solidFill>
                <a:latin typeface="Poppins"/>
                <a:ea typeface="Poppins"/>
                <a:cs typeface="Poppins"/>
                <a:sym typeface="Poppins"/>
              </a:rPr>
              <a:t>En 2020 un número considerable de usuarios migró a la red social Parler por tener políticas de moderación más laxas, permitiendo así una difusión menos limitada de contenido violento y de odio. </a:t>
            </a:r>
            <a:endParaRPr sz="1100">
              <a:solidFill>
                <a:schemeClr val="dk1"/>
              </a:solidFill>
              <a:latin typeface="Poppins"/>
              <a:ea typeface="Poppins"/>
              <a:cs typeface="Poppins"/>
              <a:sym typeface="Poppins"/>
            </a:endParaRPr>
          </a:p>
          <a:p>
            <a:pPr indent="0" lvl="0" marL="0" rtl="0" algn="just">
              <a:lnSpc>
                <a:spcPct val="115000"/>
              </a:lnSpc>
              <a:spcBef>
                <a:spcPts val="0"/>
              </a:spcBef>
              <a:spcAft>
                <a:spcPts val="0"/>
              </a:spcAft>
              <a:buNone/>
            </a:pPr>
            <a:r>
              <a:t/>
            </a:r>
            <a:endParaRPr sz="1100">
              <a:solidFill>
                <a:schemeClr val="dk1"/>
              </a:solidFill>
              <a:latin typeface="Poppins"/>
              <a:ea typeface="Poppins"/>
              <a:cs typeface="Poppins"/>
              <a:sym typeface="Poppins"/>
            </a:endParaRPr>
          </a:p>
          <a:p>
            <a:pPr indent="0" lvl="0" marL="0" rtl="0" algn="just">
              <a:lnSpc>
                <a:spcPct val="115000"/>
              </a:lnSpc>
              <a:spcBef>
                <a:spcPts val="0"/>
              </a:spcBef>
              <a:spcAft>
                <a:spcPts val="0"/>
              </a:spcAft>
              <a:buNone/>
            </a:pPr>
            <a:r>
              <a:rPr lang="es-419" sz="1100">
                <a:solidFill>
                  <a:schemeClr val="dk1"/>
                </a:solidFill>
                <a:latin typeface="Poppins"/>
                <a:ea typeface="Poppins"/>
                <a:cs typeface="Poppins"/>
                <a:sym typeface="Poppins"/>
              </a:rPr>
              <a:t>Por lo tanto, </a:t>
            </a:r>
            <a:r>
              <a:rPr b="1" lang="es-419" sz="1100">
                <a:solidFill>
                  <a:schemeClr val="dk1"/>
                </a:solidFill>
                <a:latin typeface="Poppins"/>
                <a:ea typeface="Poppins"/>
                <a:cs typeface="Poppins"/>
                <a:sym typeface="Poppins"/>
              </a:rPr>
              <a:t>el fenómeno no es estático.</a:t>
            </a:r>
            <a:r>
              <a:rPr lang="es-419" sz="1100">
                <a:solidFill>
                  <a:schemeClr val="dk1"/>
                </a:solidFill>
                <a:latin typeface="Poppins"/>
                <a:ea typeface="Poppins"/>
                <a:cs typeface="Poppins"/>
                <a:sym typeface="Poppins"/>
              </a:rPr>
              <a:t> Los medios y las técnicas mutan de acuerdo a las posibilidades o limitaciones brindadas por las plataformas.</a:t>
            </a:r>
            <a:endParaRPr>
              <a:latin typeface="Poppins"/>
              <a:ea typeface="Poppins"/>
              <a:cs typeface="Poppins"/>
              <a:sym typeface="Poppins"/>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pic>
        <p:nvPicPr>
          <p:cNvPr id="247" name="Google Shape;247;p4"/>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id="248" name="Google Shape;248;p4"/>
          <p:cNvPicPr preferRelativeResize="0"/>
          <p:nvPr/>
        </p:nvPicPr>
        <p:blipFill rotWithShape="1">
          <a:blip r:embed="rId4">
            <a:alphaModFix/>
          </a:blip>
          <a:srcRect b="0" l="0" r="0" t="0"/>
          <a:stretch/>
        </p:blipFill>
        <p:spPr>
          <a:xfrm>
            <a:off x="3708334" y="1810136"/>
            <a:ext cx="4350632" cy="2890172"/>
          </a:xfrm>
          <a:prstGeom prst="rect">
            <a:avLst/>
          </a:prstGeom>
          <a:noFill/>
          <a:ln>
            <a:noFill/>
          </a:ln>
        </p:spPr>
      </p:pic>
      <p:pic>
        <p:nvPicPr>
          <p:cNvPr id="249" name="Google Shape;249;p4"/>
          <p:cNvPicPr preferRelativeResize="0"/>
          <p:nvPr/>
        </p:nvPicPr>
        <p:blipFill rotWithShape="1">
          <a:blip r:embed="rId5">
            <a:alphaModFix/>
          </a:blip>
          <a:srcRect b="0" l="0" r="0" t="0"/>
          <a:stretch/>
        </p:blipFill>
        <p:spPr>
          <a:xfrm>
            <a:off x="3064414" y="5506806"/>
            <a:ext cx="3355050" cy="838763"/>
          </a:xfrm>
          <a:prstGeom prst="rect">
            <a:avLst/>
          </a:prstGeom>
          <a:noFill/>
          <a:ln>
            <a:noFill/>
          </a:ln>
        </p:spPr>
      </p:pic>
      <p:pic>
        <p:nvPicPr>
          <p:cNvPr id="250" name="Google Shape;250;p4"/>
          <p:cNvPicPr preferRelativeResize="0"/>
          <p:nvPr/>
        </p:nvPicPr>
        <p:blipFill rotWithShape="1">
          <a:blip r:embed="rId6">
            <a:alphaModFix/>
          </a:blip>
          <a:srcRect b="0" l="0" r="0" t="0"/>
          <a:stretch/>
        </p:blipFill>
        <p:spPr>
          <a:xfrm>
            <a:off x="6848673" y="5708081"/>
            <a:ext cx="1930021" cy="436213"/>
          </a:xfrm>
          <a:prstGeom prst="rect">
            <a:avLst/>
          </a:prstGeom>
          <a:noFill/>
          <a:ln>
            <a:noFill/>
          </a:ln>
        </p:spPr>
      </p:pic>
      <p:sp>
        <p:nvSpPr>
          <p:cNvPr id="251" name="Google Shape;251;p4"/>
          <p:cNvSpPr txBox="1"/>
          <p:nvPr/>
        </p:nvSpPr>
        <p:spPr>
          <a:xfrm>
            <a:off x="3276863" y="5241143"/>
            <a:ext cx="2238137" cy="265663"/>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3F3F3F"/>
              </a:buClr>
              <a:buSzPts val="1200"/>
              <a:buFont typeface="Arial"/>
              <a:buNone/>
            </a:pPr>
            <a:r>
              <a:rPr b="0" i="0" lang="es-419" sz="1200" u="none" cap="none" strike="noStrike">
                <a:solidFill>
                  <a:srgbClr val="3F3F3F"/>
                </a:solidFill>
                <a:latin typeface="Poppins"/>
                <a:ea typeface="Poppins"/>
                <a:cs typeface="Poppins"/>
                <a:sym typeface="Poppins"/>
              </a:rPr>
              <a:t>Un proyecto de:</a:t>
            </a:r>
            <a:endParaRPr b="0" i="0" sz="1200" u="none" cap="none" strike="noStrike">
              <a:solidFill>
                <a:srgbClr val="3F3F3F"/>
              </a:solidFill>
              <a:latin typeface="Poppins"/>
              <a:ea typeface="Poppins"/>
              <a:cs typeface="Poppins"/>
              <a:sym typeface="Poppins"/>
            </a:endParaRPr>
          </a:p>
        </p:txBody>
      </p:sp>
      <p:sp>
        <p:nvSpPr>
          <p:cNvPr id="252" name="Google Shape;252;p4"/>
          <p:cNvSpPr txBox="1"/>
          <p:nvPr/>
        </p:nvSpPr>
        <p:spPr>
          <a:xfrm>
            <a:off x="6694614" y="5241143"/>
            <a:ext cx="2238137" cy="265663"/>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3F3F3F"/>
              </a:buClr>
              <a:buSzPts val="1200"/>
              <a:buFont typeface="Arial"/>
              <a:buNone/>
            </a:pPr>
            <a:r>
              <a:rPr b="0" i="0" lang="es-419" sz="1200" u="none" cap="none" strike="noStrike">
                <a:solidFill>
                  <a:srgbClr val="3F3F3F"/>
                </a:solidFill>
                <a:latin typeface="Poppins"/>
                <a:ea typeface="Poppins"/>
                <a:cs typeface="Poppins"/>
                <a:sym typeface="Poppins"/>
              </a:rPr>
              <a:t>Con el apoyo de: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3"/>
          <p:cNvSpPr txBox="1"/>
          <p:nvPr/>
        </p:nvSpPr>
        <p:spPr>
          <a:xfrm>
            <a:off x="838200" y="440665"/>
            <a:ext cx="10515600" cy="13257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5EAA8F"/>
              </a:buClr>
              <a:buSzPts val="4400"/>
              <a:buFont typeface="Oswald"/>
              <a:buNone/>
            </a:pPr>
            <a:r>
              <a:rPr lang="es-419" sz="4400">
                <a:solidFill>
                  <a:srgbClr val="5EAA8F"/>
                </a:solidFill>
                <a:latin typeface="Oswald"/>
                <a:ea typeface="Oswald"/>
                <a:cs typeface="Oswald"/>
                <a:sym typeface="Oswald"/>
              </a:rPr>
              <a:t>algunos</a:t>
            </a:r>
            <a:r>
              <a:rPr b="0" i="0" lang="es-419" sz="4400" u="none" cap="none" strike="noStrike">
                <a:solidFill>
                  <a:srgbClr val="5EAA8F"/>
                </a:solidFill>
                <a:latin typeface="Oswald"/>
                <a:ea typeface="Oswald"/>
                <a:cs typeface="Oswald"/>
                <a:sym typeface="Oswald"/>
              </a:rPr>
              <a:t> </a:t>
            </a:r>
            <a:r>
              <a:rPr lang="es-419" sz="4400">
                <a:solidFill>
                  <a:srgbClr val="271357"/>
                </a:solidFill>
                <a:latin typeface="Oswald"/>
                <a:ea typeface="Oswald"/>
                <a:cs typeface="Oswald"/>
                <a:sym typeface="Oswald"/>
              </a:rPr>
              <a:t>CONCEPTOS CLAVES:</a:t>
            </a:r>
            <a:endParaRPr b="0" i="0" sz="4400" u="none" cap="none" strike="noStrike">
              <a:solidFill>
                <a:srgbClr val="271357"/>
              </a:solidFill>
              <a:latin typeface="Oswald"/>
              <a:ea typeface="Oswald"/>
              <a:cs typeface="Oswald"/>
              <a:sym typeface="Oswald"/>
            </a:endParaRPr>
          </a:p>
        </p:txBody>
      </p:sp>
      <p:sp>
        <p:nvSpPr>
          <p:cNvPr id="100" name="Google Shape;100;p3"/>
          <p:cNvSpPr/>
          <p:nvPr/>
        </p:nvSpPr>
        <p:spPr>
          <a:xfrm>
            <a:off x="9750148" y="5447933"/>
            <a:ext cx="1383600" cy="119100"/>
          </a:xfrm>
          <a:prstGeom prst="rect">
            <a:avLst/>
          </a:prstGeom>
          <a:solidFill>
            <a:srgbClr val="27135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aphicFrame>
        <p:nvGraphicFramePr>
          <p:cNvPr id="101" name="Google Shape;101;p3"/>
          <p:cNvGraphicFramePr/>
          <p:nvPr/>
        </p:nvGraphicFramePr>
        <p:xfrm>
          <a:off x="838200" y="1830925"/>
          <a:ext cx="3000000" cy="3000000"/>
        </p:xfrm>
        <a:graphic>
          <a:graphicData uri="http://schemas.openxmlformats.org/drawingml/2006/table">
            <a:tbl>
              <a:tblPr>
                <a:noFill/>
                <a:tableStyleId>{C4C99324-98D8-4E8C-BA90-AB3D471EAB74}</a:tableStyleId>
              </a:tblPr>
              <a:tblGrid>
                <a:gridCol w="5143500"/>
                <a:gridCol w="5143500"/>
              </a:tblGrid>
              <a:tr h="381000">
                <a:tc>
                  <a:txBody>
                    <a:bodyPr/>
                    <a:lstStyle/>
                    <a:p>
                      <a:pPr indent="0" lvl="0" marL="0" rtl="0" algn="l">
                        <a:spcBef>
                          <a:spcPts val="0"/>
                        </a:spcBef>
                        <a:spcAft>
                          <a:spcPts val="0"/>
                        </a:spcAft>
                        <a:buNone/>
                      </a:pPr>
                      <a:r>
                        <a:rPr b="1" lang="es-419" sz="1800"/>
                        <a:t>CIBERTROPAS</a:t>
                      </a:r>
                      <a:endParaRPr b="1" sz="1800"/>
                    </a:p>
                  </a:txBody>
                  <a:tcPr marT="91425" marB="91425" marR="91425" marL="91425"/>
                </a:tc>
                <a:tc>
                  <a:txBody>
                    <a:bodyPr/>
                    <a:lstStyle/>
                    <a:p>
                      <a:pPr indent="0" lvl="0" marL="0" rtl="0" algn="l">
                        <a:spcBef>
                          <a:spcPts val="0"/>
                        </a:spcBef>
                        <a:spcAft>
                          <a:spcPts val="0"/>
                        </a:spcAft>
                        <a:buNone/>
                      </a:pPr>
                      <a:r>
                        <a:rPr b="1" lang="es-419" sz="1800"/>
                        <a:t>PROPAGANDA COMUNICACIONAL</a:t>
                      </a:r>
                      <a:endParaRPr b="1" sz="1800"/>
                    </a:p>
                  </a:txBody>
                  <a:tcPr marT="91425" marB="91425" marR="91425" marL="91425"/>
                </a:tc>
              </a:tr>
              <a:tr h="381000">
                <a:tc>
                  <a:txBody>
                    <a:bodyPr/>
                    <a:lstStyle/>
                    <a:p>
                      <a:pPr indent="0" lvl="0" marL="0" rtl="0" algn="l">
                        <a:spcBef>
                          <a:spcPts val="0"/>
                        </a:spcBef>
                        <a:spcAft>
                          <a:spcPts val="0"/>
                        </a:spcAft>
                        <a:buClr>
                          <a:schemeClr val="dk1"/>
                        </a:buClr>
                        <a:buSzPts val="1100"/>
                        <a:buFont typeface="Arial"/>
                        <a:buNone/>
                      </a:pPr>
                      <a:r>
                        <a:rPr lang="es-419" sz="1800">
                          <a:solidFill>
                            <a:schemeClr val="dk1"/>
                          </a:solidFill>
                        </a:rPr>
                        <a:t>Actores gubernamentales o partidos políticos que llevan a cabo operaciones de manipulación de la opinión pública en internet. </a:t>
                      </a:r>
                      <a:endParaRPr sz="1800">
                        <a:solidFill>
                          <a:schemeClr val="dk1"/>
                        </a:solidFill>
                      </a:endParaRPr>
                    </a:p>
                    <a:p>
                      <a:pPr indent="0" lvl="0" marL="0" rtl="0" algn="l">
                        <a:spcBef>
                          <a:spcPts val="0"/>
                        </a:spcBef>
                        <a:spcAft>
                          <a:spcPts val="0"/>
                        </a:spcAft>
                        <a:buClr>
                          <a:schemeClr val="dk1"/>
                        </a:buClr>
                        <a:buSzPts val="1100"/>
                        <a:buFont typeface="Arial"/>
                        <a:buNone/>
                      </a:pPr>
                      <a:r>
                        <a:t/>
                      </a:r>
                      <a:endParaRPr sz="1800">
                        <a:solidFill>
                          <a:schemeClr val="dk1"/>
                        </a:solidFill>
                      </a:endParaRPr>
                    </a:p>
                    <a:p>
                      <a:pPr indent="0" lvl="0" marL="0" rtl="0" algn="r">
                        <a:spcBef>
                          <a:spcPts val="0"/>
                        </a:spcBef>
                        <a:spcAft>
                          <a:spcPts val="0"/>
                        </a:spcAft>
                        <a:buNone/>
                      </a:pPr>
                      <a:r>
                        <a:rPr lang="es-419" sz="1800">
                          <a:solidFill>
                            <a:schemeClr val="dk1"/>
                          </a:solidFill>
                        </a:rPr>
                        <a:t>(Bradshaw y Howards, 2017)</a:t>
                      </a:r>
                      <a:endParaRPr sz="1800">
                        <a:solidFill>
                          <a:schemeClr val="dk1"/>
                        </a:solidFill>
                      </a:endParaRPr>
                    </a:p>
                    <a:p>
                      <a:pPr indent="0" lvl="0" marL="0" rtl="0" algn="l">
                        <a:spcBef>
                          <a:spcPts val="0"/>
                        </a:spcBef>
                        <a:spcAft>
                          <a:spcPts val="0"/>
                        </a:spcAft>
                        <a:buNone/>
                      </a:pPr>
                      <a:r>
                        <a:t/>
                      </a:r>
                      <a:endParaRPr sz="1800">
                        <a:solidFill>
                          <a:schemeClr val="dk1"/>
                        </a:solidFill>
                      </a:endParaRPr>
                    </a:p>
                    <a:p>
                      <a:pPr indent="0" lvl="0" marL="0" rtl="0" algn="l">
                        <a:spcBef>
                          <a:spcPts val="0"/>
                        </a:spcBef>
                        <a:spcAft>
                          <a:spcPts val="0"/>
                        </a:spcAft>
                        <a:buClr>
                          <a:schemeClr val="dk1"/>
                        </a:buClr>
                        <a:buSzPts val="1100"/>
                        <a:buFont typeface="Arial"/>
                        <a:buNone/>
                      </a:pPr>
                      <a:r>
                        <a:rPr lang="es-419" sz="1800">
                          <a:solidFill>
                            <a:schemeClr val="dk1"/>
                          </a:solidFill>
                        </a:rPr>
                        <a:t>Esta definición, por lo tanto, pone el foco en el tipo de actores que llevan a cabo las acciones de manipulación y el medio en el cual lo hacen. </a:t>
                      </a:r>
                      <a:endParaRPr sz="1800">
                        <a:solidFill>
                          <a:schemeClr val="dk1"/>
                        </a:solidFill>
                      </a:endParaRPr>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es-419" sz="1800">
                          <a:solidFill>
                            <a:schemeClr val="dk1"/>
                          </a:solidFill>
                        </a:rPr>
                        <a:t>El uso de la automatización, algoritmos y análisis de big data para influenciar o engañar a los/as usuarios/as de redes sociales.</a:t>
                      </a:r>
                      <a:endParaRPr sz="1800">
                        <a:solidFill>
                          <a:schemeClr val="dk1"/>
                        </a:solidFill>
                      </a:endParaRPr>
                    </a:p>
                    <a:p>
                      <a:pPr indent="0" lvl="0" marL="0" rtl="0" algn="l">
                        <a:spcBef>
                          <a:spcPts val="0"/>
                        </a:spcBef>
                        <a:spcAft>
                          <a:spcPts val="0"/>
                        </a:spcAft>
                        <a:buClr>
                          <a:schemeClr val="dk1"/>
                        </a:buClr>
                        <a:buSzPts val="1100"/>
                        <a:buFont typeface="Arial"/>
                        <a:buNone/>
                      </a:pPr>
                      <a:r>
                        <a:t/>
                      </a:r>
                      <a:endParaRPr sz="1800">
                        <a:solidFill>
                          <a:schemeClr val="dk1"/>
                        </a:solidFill>
                      </a:endParaRPr>
                    </a:p>
                    <a:p>
                      <a:pPr indent="0" lvl="0" marL="0" rtl="0" algn="r">
                        <a:spcBef>
                          <a:spcPts val="0"/>
                        </a:spcBef>
                        <a:spcAft>
                          <a:spcPts val="0"/>
                        </a:spcAft>
                        <a:buClr>
                          <a:schemeClr val="dk1"/>
                        </a:buClr>
                        <a:buSzPts val="1100"/>
                        <a:buFont typeface="Arial"/>
                        <a:buNone/>
                      </a:pPr>
                      <a:r>
                        <a:rPr lang="es-419" sz="1800">
                          <a:solidFill>
                            <a:schemeClr val="dk1"/>
                          </a:solidFill>
                        </a:rPr>
                        <a:t>(Woolley y Howard, 2016)</a:t>
                      </a:r>
                      <a:endParaRPr sz="1800">
                        <a:solidFill>
                          <a:schemeClr val="dk1"/>
                        </a:solidFill>
                      </a:endParaRPr>
                    </a:p>
                    <a:p>
                      <a:pPr indent="0" lvl="0" marL="0" rtl="0" algn="r">
                        <a:spcBef>
                          <a:spcPts val="0"/>
                        </a:spcBef>
                        <a:spcAft>
                          <a:spcPts val="0"/>
                        </a:spcAft>
                        <a:buClr>
                          <a:schemeClr val="dk1"/>
                        </a:buClr>
                        <a:buSzPts val="1100"/>
                        <a:buFont typeface="Arial"/>
                        <a:buNone/>
                      </a:pPr>
                      <a:r>
                        <a:t/>
                      </a:r>
                      <a:endParaRPr sz="1800">
                        <a:solidFill>
                          <a:schemeClr val="dk1"/>
                        </a:solidFill>
                      </a:endParaRPr>
                    </a:p>
                    <a:p>
                      <a:pPr indent="0" lvl="0" marL="0" rtl="0" algn="l">
                        <a:spcBef>
                          <a:spcPts val="0"/>
                        </a:spcBef>
                        <a:spcAft>
                          <a:spcPts val="0"/>
                        </a:spcAft>
                        <a:buClr>
                          <a:schemeClr val="dk1"/>
                        </a:buClr>
                        <a:buSzPts val="1100"/>
                        <a:buFont typeface="Arial"/>
                        <a:buNone/>
                      </a:pPr>
                      <a:r>
                        <a:rPr lang="es-419" sz="1800">
                          <a:solidFill>
                            <a:schemeClr val="dk1"/>
                          </a:solidFill>
                        </a:rPr>
                        <a:t>Esta definición, por lo tanto, pone el foco en cierto tipo de operaciones de manipulación, donde se hace uso de técnicas computacionales. </a:t>
                      </a:r>
                      <a:endParaRPr sz="1800"/>
                    </a:p>
                  </a:txBody>
                  <a:tcPr marT="91425" marB="91425" marR="91425" marL="91425"/>
                </a:tc>
              </a:tr>
            </a:tbl>
          </a:graphicData>
        </a:graphic>
      </p:graphicFrame>
    </p:spTree>
  </p:cSld>
  <p:clrMapOvr>
    <a:masterClrMapping/>
  </p:clrMapOvr>
  <mc:AlternateContent>
    <mc:Choice Requires="p14">
      <p:transition spd="slow" p14:dur="700">
        <p:fad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gafd4ecb441_0_3"/>
          <p:cNvSpPr txBox="1"/>
          <p:nvPr/>
        </p:nvSpPr>
        <p:spPr>
          <a:xfrm>
            <a:off x="838200" y="440665"/>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s-419" sz="4000">
                <a:solidFill>
                  <a:srgbClr val="5EAA8F"/>
                </a:solidFill>
                <a:latin typeface="Oswald"/>
                <a:ea typeface="Oswald"/>
                <a:cs typeface="Oswald"/>
                <a:sym typeface="Oswald"/>
              </a:rPr>
              <a:t>¿Quién(es) está(n)</a:t>
            </a:r>
            <a:r>
              <a:rPr b="1" lang="es-419" sz="4000">
                <a:solidFill>
                  <a:schemeClr val="dk1"/>
                </a:solidFill>
                <a:latin typeface="Oswald"/>
                <a:ea typeface="Oswald"/>
                <a:cs typeface="Oswald"/>
                <a:sym typeface="Oswald"/>
              </a:rPr>
              <a:t> </a:t>
            </a:r>
            <a:r>
              <a:rPr b="1" lang="es-419" sz="4000">
                <a:solidFill>
                  <a:srgbClr val="271357"/>
                </a:solidFill>
                <a:latin typeface="Oswald"/>
                <a:ea typeface="Oswald"/>
                <a:cs typeface="Oswald"/>
                <a:sym typeface="Oswald"/>
              </a:rPr>
              <a:t>detrás de las operaciones de manipulación en redes sociales?</a:t>
            </a:r>
            <a:r>
              <a:rPr b="1" lang="es-419" sz="1100">
                <a:solidFill>
                  <a:schemeClr val="dk1"/>
                </a:solidFill>
                <a:latin typeface="Oswald"/>
                <a:ea typeface="Oswald"/>
                <a:cs typeface="Oswald"/>
                <a:sym typeface="Oswald"/>
              </a:rPr>
              <a:t> </a:t>
            </a:r>
            <a:endParaRPr i="0" sz="4400" u="none" cap="none" strike="noStrike">
              <a:solidFill>
                <a:srgbClr val="271357"/>
              </a:solidFill>
              <a:latin typeface="Oswald"/>
              <a:ea typeface="Oswald"/>
              <a:cs typeface="Oswald"/>
              <a:sym typeface="Oswald"/>
            </a:endParaRPr>
          </a:p>
        </p:txBody>
      </p:sp>
      <p:sp>
        <p:nvSpPr>
          <p:cNvPr id="107" name="Google Shape;107;gafd4ecb441_0_3"/>
          <p:cNvSpPr txBox="1"/>
          <p:nvPr/>
        </p:nvSpPr>
        <p:spPr>
          <a:xfrm>
            <a:off x="742950" y="2530876"/>
            <a:ext cx="4946700" cy="3427500"/>
          </a:xfrm>
          <a:prstGeom prst="rect">
            <a:avLst/>
          </a:prstGeom>
          <a:noFill/>
          <a:ln>
            <a:noFill/>
          </a:ln>
        </p:spPr>
        <p:txBody>
          <a:bodyPr anchorCtr="0" anchor="t" bIns="45700" lIns="91425" spcFirstLastPara="1" rIns="91425" wrap="square" tIns="45700">
            <a:noAutofit/>
          </a:bodyPr>
          <a:lstStyle/>
          <a:p>
            <a:pPr indent="-355600" lvl="0" marL="457200" marR="0" rtl="0" algn="l">
              <a:lnSpc>
                <a:spcPct val="115000"/>
              </a:lnSpc>
              <a:spcBef>
                <a:spcPts val="0"/>
              </a:spcBef>
              <a:spcAft>
                <a:spcPts val="0"/>
              </a:spcAft>
              <a:buClr>
                <a:srgbClr val="3F3F3F"/>
              </a:buClr>
              <a:buSzPts val="2000"/>
              <a:buFont typeface="Poppins"/>
              <a:buAutoNum type="arabicPeriod"/>
            </a:pPr>
            <a:r>
              <a:rPr lang="es-419" sz="2000">
                <a:solidFill>
                  <a:srgbClr val="3F3F3F"/>
                </a:solidFill>
                <a:latin typeface="Poppins"/>
                <a:ea typeface="Poppins"/>
                <a:cs typeface="Poppins"/>
                <a:sym typeface="Poppins"/>
              </a:rPr>
              <a:t>Agencias gubernamentales</a:t>
            </a:r>
            <a:endParaRPr sz="2000">
              <a:solidFill>
                <a:srgbClr val="3F3F3F"/>
              </a:solidFill>
              <a:latin typeface="Poppins"/>
              <a:ea typeface="Poppins"/>
              <a:cs typeface="Poppins"/>
              <a:sym typeface="Poppins"/>
            </a:endParaRPr>
          </a:p>
          <a:p>
            <a:pPr indent="-355600" lvl="0" marL="457200" marR="0" rtl="0" algn="l">
              <a:lnSpc>
                <a:spcPct val="115000"/>
              </a:lnSpc>
              <a:spcBef>
                <a:spcPts val="0"/>
              </a:spcBef>
              <a:spcAft>
                <a:spcPts val="0"/>
              </a:spcAft>
              <a:buClr>
                <a:srgbClr val="3F3F3F"/>
              </a:buClr>
              <a:buSzPts val="2000"/>
              <a:buFont typeface="Poppins"/>
              <a:buAutoNum type="arabicPeriod"/>
            </a:pPr>
            <a:r>
              <a:rPr lang="es-419" sz="2000">
                <a:solidFill>
                  <a:srgbClr val="3F3F3F"/>
                </a:solidFill>
                <a:latin typeface="Poppins"/>
                <a:ea typeface="Poppins"/>
                <a:cs typeface="Poppins"/>
                <a:sym typeface="Poppins"/>
              </a:rPr>
              <a:t>Partidos políticos</a:t>
            </a:r>
            <a:endParaRPr sz="2000">
              <a:solidFill>
                <a:srgbClr val="3F3F3F"/>
              </a:solidFill>
              <a:latin typeface="Poppins"/>
              <a:ea typeface="Poppins"/>
              <a:cs typeface="Poppins"/>
              <a:sym typeface="Poppins"/>
            </a:endParaRPr>
          </a:p>
          <a:p>
            <a:pPr indent="-355600" lvl="0" marL="457200" rtl="0" algn="l">
              <a:lnSpc>
                <a:spcPct val="115000"/>
              </a:lnSpc>
              <a:spcBef>
                <a:spcPts val="0"/>
              </a:spcBef>
              <a:spcAft>
                <a:spcPts val="0"/>
              </a:spcAft>
              <a:buClr>
                <a:srgbClr val="3F3F3F"/>
              </a:buClr>
              <a:buSzPts val="2000"/>
              <a:buFont typeface="Poppins"/>
              <a:buAutoNum type="arabicPeriod"/>
            </a:pPr>
            <a:r>
              <a:rPr lang="es-419" sz="2000">
                <a:solidFill>
                  <a:srgbClr val="3F3F3F"/>
                </a:solidFill>
                <a:latin typeface="Poppins"/>
                <a:ea typeface="Poppins"/>
                <a:cs typeface="Poppins"/>
                <a:sym typeface="Poppins"/>
              </a:rPr>
              <a:t>Empresas privadas o contratistas privados. </a:t>
            </a:r>
            <a:endParaRPr sz="2000">
              <a:solidFill>
                <a:srgbClr val="3F3F3F"/>
              </a:solidFill>
              <a:latin typeface="Poppins"/>
              <a:ea typeface="Poppins"/>
              <a:cs typeface="Poppins"/>
              <a:sym typeface="Poppins"/>
            </a:endParaRPr>
          </a:p>
          <a:p>
            <a:pPr indent="-355600" lvl="0" marL="457200" rtl="0" algn="l">
              <a:lnSpc>
                <a:spcPct val="115000"/>
              </a:lnSpc>
              <a:spcBef>
                <a:spcPts val="0"/>
              </a:spcBef>
              <a:spcAft>
                <a:spcPts val="0"/>
              </a:spcAft>
              <a:buClr>
                <a:srgbClr val="3F3F3F"/>
              </a:buClr>
              <a:buSzPts val="2000"/>
              <a:buFont typeface="Poppins"/>
              <a:buAutoNum type="arabicPeriod"/>
            </a:pPr>
            <a:r>
              <a:rPr lang="es-419" sz="2000">
                <a:solidFill>
                  <a:srgbClr val="3F3F3F"/>
                </a:solidFill>
                <a:latin typeface="Poppins"/>
                <a:ea typeface="Poppins"/>
                <a:cs typeface="Poppins"/>
                <a:sym typeface="Poppins"/>
              </a:rPr>
              <a:t>Individuos (Como parte de grupos de sociedad civil, militantes, estudiantes, influencers, entre otros)</a:t>
            </a:r>
            <a:endParaRPr sz="2000">
              <a:solidFill>
                <a:srgbClr val="3F3F3F"/>
              </a:solidFill>
              <a:latin typeface="Poppins"/>
              <a:ea typeface="Poppins"/>
              <a:cs typeface="Poppins"/>
              <a:sym typeface="Poppins"/>
            </a:endParaRPr>
          </a:p>
          <a:p>
            <a:pPr indent="0" lvl="0" marL="0" marR="0" rtl="0" algn="just">
              <a:lnSpc>
                <a:spcPct val="100000"/>
              </a:lnSpc>
              <a:spcBef>
                <a:spcPts val="1600"/>
              </a:spcBef>
              <a:spcAft>
                <a:spcPts val="0"/>
              </a:spcAft>
              <a:buClr>
                <a:srgbClr val="000000"/>
              </a:buClr>
              <a:buSzPts val="1100"/>
              <a:buFont typeface="Arial"/>
              <a:buNone/>
            </a:pPr>
            <a:r>
              <a:t/>
            </a:r>
            <a:endParaRPr b="0" i="0" sz="1100" u="none" cap="none" strike="noStrike">
              <a:solidFill>
                <a:schemeClr val="dk1"/>
              </a:solidFill>
              <a:latin typeface="Roboto"/>
              <a:ea typeface="Roboto"/>
              <a:cs typeface="Roboto"/>
              <a:sym typeface="Roboto"/>
            </a:endParaRPr>
          </a:p>
          <a:p>
            <a:pPr indent="0" lvl="0" marL="0" marR="0" rtl="0" algn="l">
              <a:lnSpc>
                <a:spcPct val="100000"/>
              </a:lnSpc>
              <a:spcBef>
                <a:spcPts val="1200"/>
              </a:spcBef>
              <a:spcAft>
                <a:spcPts val="0"/>
              </a:spcAft>
              <a:buClr>
                <a:srgbClr val="000000"/>
              </a:buClr>
              <a:buSzPts val="2000"/>
              <a:buFont typeface="Arial"/>
              <a:buNone/>
            </a:pPr>
            <a:r>
              <a:t/>
            </a:r>
            <a:endParaRPr b="0" i="0" sz="2000" u="none" cap="none" strike="noStrike">
              <a:solidFill>
                <a:schemeClr val="dk1"/>
              </a:solidFill>
              <a:latin typeface="Poppins"/>
              <a:ea typeface="Poppins"/>
              <a:cs typeface="Poppins"/>
              <a:sym typeface="Poppins"/>
            </a:endParaRPr>
          </a:p>
        </p:txBody>
      </p:sp>
      <p:sp>
        <p:nvSpPr>
          <p:cNvPr id="108" name="Google Shape;108;gafd4ecb441_0_3"/>
          <p:cNvSpPr/>
          <p:nvPr/>
        </p:nvSpPr>
        <p:spPr>
          <a:xfrm>
            <a:off x="6678128" y="1946149"/>
            <a:ext cx="1383600" cy="119100"/>
          </a:xfrm>
          <a:prstGeom prst="rect">
            <a:avLst/>
          </a:prstGeom>
          <a:solidFill>
            <a:srgbClr val="5EAA8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9" name="Google Shape;109;gafd4ecb441_0_3"/>
          <p:cNvSpPr/>
          <p:nvPr/>
        </p:nvSpPr>
        <p:spPr>
          <a:xfrm>
            <a:off x="9771323" y="6152983"/>
            <a:ext cx="1383600" cy="119100"/>
          </a:xfrm>
          <a:prstGeom prst="rect">
            <a:avLst/>
          </a:prstGeom>
          <a:solidFill>
            <a:srgbClr val="27135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aphicFrame>
        <p:nvGraphicFramePr>
          <p:cNvPr id="110" name="Google Shape;110;gafd4ecb441_0_3"/>
          <p:cNvGraphicFramePr/>
          <p:nvPr/>
        </p:nvGraphicFramePr>
        <p:xfrm>
          <a:off x="5866350" y="2176475"/>
          <a:ext cx="3000000" cy="3000000"/>
        </p:xfrm>
        <a:graphic>
          <a:graphicData uri="http://schemas.openxmlformats.org/drawingml/2006/table">
            <a:tbl>
              <a:tblPr>
                <a:noFill/>
                <a:tableStyleId>{C4C99324-98D8-4E8C-BA90-AB3D471EAB74}</a:tableStyleId>
              </a:tblPr>
              <a:tblGrid>
                <a:gridCol w="5789100"/>
              </a:tblGrid>
              <a:tr h="396200">
                <a:tc>
                  <a:txBody>
                    <a:bodyPr/>
                    <a:lstStyle/>
                    <a:p>
                      <a:pPr indent="0" lvl="0" marL="0" rtl="0" algn="l">
                        <a:spcBef>
                          <a:spcPts val="0"/>
                        </a:spcBef>
                        <a:spcAft>
                          <a:spcPts val="0"/>
                        </a:spcAft>
                        <a:buNone/>
                      </a:pPr>
                      <a:r>
                        <a:rPr b="1" lang="es-419">
                          <a:latin typeface="Poppins"/>
                          <a:ea typeface="Poppins"/>
                          <a:cs typeface="Poppins"/>
                          <a:sym typeface="Poppins"/>
                        </a:rPr>
                        <a:t>Desinformación industrializada</a:t>
                      </a:r>
                      <a:endParaRPr b="1">
                        <a:latin typeface="Poppins"/>
                        <a:ea typeface="Poppins"/>
                        <a:cs typeface="Poppins"/>
                        <a:sym typeface="Poppins"/>
                      </a:endParaRPr>
                    </a:p>
                  </a:txBody>
                  <a:tcPr marT="91425" marB="91425" marR="91425" marL="91425"/>
                </a:tc>
              </a:tr>
              <a:tr h="3627850">
                <a:tc>
                  <a:txBody>
                    <a:bodyPr/>
                    <a:lstStyle/>
                    <a:p>
                      <a:pPr indent="0" lvl="0" marL="0" rtl="0" algn="just">
                        <a:lnSpc>
                          <a:spcPct val="115000"/>
                        </a:lnSpc>
                        <a:spcBef>
                          <a:spcPts val="0"/>
                        </a:spcBef>
                        <a:spcAft>
                          <a:spcPts val="0"/>
                        </a:spcAft>
                        <a:buClr>
                          <a:schemeClr val="dk1"/>
                        </a:buClr>
                        <a:buSzPts val="1100"/>
                        <a:buFont typeface="Arial"/>
                        <a:buNone/>
                      </a:pPr>
                      <a:r>
                        <a:rPr lang="es-419" sz="1100">
                          <a:solidFill>
                            <a:schemeClr val="dk1"/>
                          </a:solidFill>
                          <a:latin typeface="Poppins"/>
                          <a:ea typeface="Poppins"/>
                          <a:cs typeface="Poppins"/>
                          <a:sym typeface="Poppins"/>
                        </a:rPr>
                        <a:t>Hasta el año 2020, se identificaron al menos 65 compañías brindando servicios para campañas políticas en al menos 48 países. Algunos ejemplos en América Latina son:</a:t>
                      </a:r>
                      <a:endParaRPr sz="1100">
                        <a:solidFill>
                          <a:schemeClr val="dk1"/>
                        </a:solidFill>
                        <a:latin typeface="Poppins"/>
                        <a:ea typeface="Poppins"/>
                        <a:cs typeface="Poppins"/>
                        <a:sym typeface="Poppins"/>
                      </a:endParaRPr>
                    </a:p>
                    <a:p>
                      <a:pPr indent="0" lvl="0" marL="0" rtl="0" algn="just">
                        <a:lnSpc>
                          <a:spcPct val="115000"/>
                        </a:lnSpc>
                        <a:spcBef>
                          <a:spcPts val="0"/>
                        </a:spcBef>
                        <a:spcAft>
                          <a:spcPts val="0"/>
                        </a:spcAft>
                        <a:buClr>
                          <a:schemeClr val="dk1"/>
                        </a:buClr>
                        <a:buSzPts val="1100"/>
                        <a:buFont typeface="Arial"/>
                        <a:buNone/>
                      </a:pPr>
                      <a:r>
                        <a:t/>
                      </a:r>
                      <a:endParaRPr sz="1100">
                        <a:solidFill>
                          <a:schemeClr val="dk1"/>
                        </a:solidFill>
                        <a:latin typeface="Poppins"/>
                        <a:ea typeface="Poppins"/>
                        <a:cs typeface="Poppins"/>
                        <a:sym typeface="Poppins"/>
                      </a:endParaRPr>
                    </a:p>
                    <a:p>
                      <a:pPr indent="-298450" lvl="0" marL="457200" rtl="0" algn="just">
                        <a:lnSpc>
                          <a:spcPct val="115000"/>
                        </a:lnSpc>
                        <a:spcBef>
                          <a:spcPts val="0"/>
                        </a:spcBef>
                        <a:spcAft>
                          <a:spcPts val="0"/>
                        </a:spcAft>
                        <a:buClr>
                          <a:schemeClr val="dk1"/>
                        </a:buClr>
                        <a:buSzPts val="1100"/>
                        <a:buFont typeface="Poppins"/>
                        <a:buChar char="●"/>
                      </a:pPr>
                      <a:r>
                        <a:rPr lang="es-419" sz="1100">
                          <a:solidFill>
                            <a:schemeClr val="dk1"/>
                          </a:solidFill>
                          <a:latin typeface="Poppins"/>
                          <a:ea typeface="Poppins"/>
                          <a:cs typeface="Poppins"/>
                          <a:sym typeface="Poppins"/>
                        </a:rPr>
                        <a:t>Grupo Archimedes. Compañía basada en Israel, llevó a cabo campañas en África, América Latina y el Sudeste Asiático.</a:t>
                      </a:r>
                      <a:endParaRPr sz="1100">
                        <a:solidFill>
                          <a:schemeClr val="dk1"/>
                        </a:solidFill>
                        <a:latin typeface="Poppins"/>
                        <a:ea typeface="Poppins"/>
                        <a:cs typeface="Poppins"/>
                        <a:sym typeface="Poppins"/>
                      </a:endParaRPr>
                    </a:p>
                    <a:p>
                      <a:pPr indent="-298450" lvl="0" marL="457200" rtl="0" algn="just">
                        <a:lnSpc>
                          <a:spcPct val="115000"/>
                        </a:lnSpc>
                        <a:spcBef>
                          <a:spcPts val="0"/>
                        </a:spcBef>
                        <a:spcAft>
                          <a:spcPts val="0"/>
                        </a:spcAft>
                        <a:buClr>
                          <a:schemeClr val="dk1"/>
                        </a:buClr>
                        <a:buSzPts val="1100"/>
                        <a:buFont typeface="Poppins"/>
                        <a:buChar char="●"/>
                      </a:pPr>
                      <a:r>
                        <a:rPr lang="es-419" sz="1100">
                          <a:solidFill>
                            <a:schemeClr val="dk1"/>
                          </a:solidFill>
                          <a:latin typeface="Poppins"/>
                          <a:ea typeface="Poppins"/>
                          <a:cs typeface="Poppins"/>
                          <a:sym typeface="Poppins"/>
                        </a:rPr>
                        <a:t>Eliminalis. Compañía española cuyo servicio fue contratado para apoyar elecciones locales en Colombia, Ecuador y República Dominicana. </a:t>
                      </a:r>
                      <a:endParaRPr sz="1100">
                        <a:solidFill>
                          <a:schemeClr val="dk1"/>
                        </a:solidFill>
                        <a:latin typeface="Poppins"/>
                        <a:ea typeface="Poppins"/>
                        <a:cs typeface="Poppins"/>
                        <a:sym typeface="Poppins"/>
                      </a:endParaRPr>
                    </a:p>
                    <a:p>
                      <a:pPr indent="-298450" lvl="0" marL="457200" rtl="0" algn="just">
                        <a:lnSpc>
                          <a:spcPct val="115000"/>
                        </a:lnSpc>
                        <a:spcBef>
                          <a:spcPts val="0"/>
                        </a:spcBef>
                        <a:spcAft>
                          <a:spcPts val="0"/>
                        </a:spcAft>
                        <a:buClr>
                          <a:schemeClr val="dk1"/>
                        </a:buClr>
                        <a:buSzPts val="1100"/>
                        <a:buFont typeface="Poppins"/>
                        <a:buChar char="●"/>
                      </a:pPr>
                      <a:r>
                        <a:rPr lang="es-419" sz="1100">
                          <a:solidFill>
                            <a:schemeClr val="dk1"/>
                          </a:solidFill>
                          <a:latin typeface="Poppins"/>
                          <a:ea typeface="Poppins"/>
                          <a:cs typeface="Poppins"/>
                          <a:sym typeface="Poppins"/>
                        </a:rPr>
                        <a:t>En Guatemala se han realizando estudios extensivos, incluyendo un reporte de la CICIG, en donde se destaca la lógica y estructura de trabajo de  net centers, similar a la de una firma de marketing digital. </a:t>
                      </a:r>
                      <a:endParaRPr sz="1100">
                        <a:solidFill>
                          <a:schemeClr val="dk1"/>
                        </a:solidFill>
                        <a:latin typeface="Poppins"/>
                        <a:ea typeface="Poppins"/>
                        <a:cs typeface="Poppins"/>
                        <a:sym typeface="Poppins"/>
                      </a:endParaRPr>
                    </a:p>
                    <a:p>
                      <a:pPr indent="-298450" lvl="0" marL="457200" rtl="0" algn="just">
                        <a:lnSpc>
                          <a:spcPct val="115000"/>
                        </a:lnSpc>
                        <a:spcBef>
                          <a:spcPts val="0"/>
                        </a:spcBef>
                        <a:spcAft>
                          <a:spcPts val="0"/>
                        </a:spcAft>
                        <a:buClr>
                          <a:schemeClr val="dk1"/>
                        </a:buClr>
                        <a:buSzPts val="1100"/>
                        <a:buFont typeface="Poppins"/>
                        <a:buChar char="●"/>
                      </a:pPr>
                      <a:r>
                        <a:rPr lang="es-419" sz="1100">
                          <a:solidFill>
                            <a:schemeClr val="dk1"/>
                          </a:solidFill>
                          <a:latin typeface="Poppins"/>
                          <a:ea typeface="Poppins"/>
                          <a:cs typeface="Poppins"/>
                          <a:sym typeface="Poppins"/>
                        </a:rPr>
                        <a:t>En Argentina, hay evidencia de expertos en redes sociales que trabajan para campañas políticas y utilizan técnicas de manipulación. Gastón Douek, conocido localmente como "el señor de los trolls" admitió haber utilizado trolls humanos y automatizados. Trabajó para el servicio de inteligencia de Ecuador, negoció con Cambridge Analytica, y más recientemente estuvo involucrado en actividades de trolling contra jugadores de fútbol del Fútbol Club Barcelona.</a:t>
                      </a:r>
                      <a:endParaRPr>
                        <a:latin typeface="Poppins"/>
                        <a:ea typeface="Poppins"/>
                        <a:cs typeface="Poppins"/>
                        <a:sym typeface="Poppins"/>
                      </a:endParaRPr>
                    </a:p>
                  </a:txBody>
                  <a:tcPr marT="91425" marB="91425" marR="91425" marL="91425"/>
                </a:tc>
              </a:tr>
            </a:tbl>
          </a:graphicData>
        </a:graphic>
      </p:graphicFrame>
    </p:spTree>
  </p:cSld>
  <p:clrMapOvr>
    <a:masterClrMapping/>
  </p:clrMapOvr>
  <mc:AlternateContent>
    <mc:Choice Requires="p14">
      <p:transition spd="slow" p14:dur="700">
        <p:fad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gafd4ecb441_0_24"/>
          <p:cNvSpPr txBox="1"/>
          <p:nvPr/>
        </p:nvSpPr>
        <p:spPr>
          <a:xfrm>
            <a:off x="838200" y="440665"/>
            <a:ext cx="10515600" cy="13257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5EAA8F"/>
              </a:buClr>
              <a:buSzPts val="4400"/>
              <a:buFont typeface="Oswald"/>
              <a:buNone/>
            </a:pPr>
            <a:r>
              <a:rPr lang="es-419" sz="4400">
                <a:solidFill>
                  <a:srgbClr val="5EAA8F"/>
                </a:solidFill>
                <a:latin typeface="Oswald"/>
                <a:ea typeface="Oswald"/>
                <a:cs typeface="Oswald"/>
                <a:sym typeface="Oswald"/>
              </a:rPr>
              <a:t>¿qué tipo de cuentas</a:t>
            </a:r>
            <a:r>
              <a:rPr b="0" i="0" lang="es-419" sz="4400" u="none" cap="none" strike="noStrike">
                <a:solidFill>
                  <a:srgbClr val="5EAA8F"/>
                </a:solidFill>
                <a:latin typeface="Oswald"/>
                <a:ea typeface="Oswald"/>
                <a:cs typeface="Oswald"/>
                <a:sym typeface="Oswald"/>
              </a:rPr>
              <a:t> </a:t>
            </a:r>
            <a:r>
              <a:rPr lang="es-419" sz="4400">
                <a:solidFill>
                  <a:srgbClr val="271357"/>
                </a:solidFill>
                <a:latin typeface="Oswald"/>
                <a:ea typeface="Oswald"/>
                <a:cs typeface="Oswald"/>
                <a:sym typeface="Oswald"/>
              </a:rPr>
              <a:t>UTILIZAN?</a:t>
            </a:r>
            <a:endParaRPr b="0" i="0" sz="4400" u="none" cap="none" strike="noStrike">
              <a:solidFill>
                <a:srgbClr val="271357"/>
              </a:solidFill>
              <a:latin typeface="Oswald"/>
              <a:ea typeface="Oswald"/>
              <a:cs typeface="Oswald"/>
              <a:sym typeface="Oswald"/>
            </a:endParaRPr>
          </a:p>
        </p:txBody>
      </p:sp>
      <p:graphicFrame>
        <p:nvGraphicFramePr>
          <p:cNvPr id="116" name="Google Shape;116;gafd4ecb441_0_24"/>
          <p:cNvGraphicFramePr/>
          <p:nvPr/>
        </p:nvGraphicFramePr>
        <p:xfrm>
          <a:off x="838175" y="1766375"/>
          <a:ext cx="3000000" cy="3000000"/>
        </p:xfrm>
        <a:graphic>
          <a:graphicData uri="http://schemas.openxmlformats.org/drawingml/2006/table">
            <a:tbl>
              <a:tblPr>
                <a:noFill/>
                <a:tableStyleId>{8375409B-85FB-4E0F-80EA-C5DFEFDA1E97}</a:tableStyleId>
              </a:tblPr>
              <a:tblGrid>
                <a:gridCol w="3523525"/>
                <a:gridCol w="3523525"/>
                <a:gridCol w="3523525"/>
              </a:tblGrid>
              <a:tr h="12700">
                <a:tc>
                  <a:txBody>
                    <a:bodyPr/>
                    <a:lstStyle/>
                    <a:p>
                      <a:pPr indent="0" lvl="0" marL="0" rtl="0" algn="l">
                        <a:spcBef>
                          <a:spcPts val="0"/>
                        </a:spcBef>
                        <a:spcAft>
                          <a:spcPts val="0"/>
                        </a:spcAft>
                        <a:buNone/>
                      </a:pPr>
                      <a:r>
                        <a:rPr b="1" lang="es-419" sz="1300">
                          <a:latin typeface="Poppins"/>
                          <a:ea typeface="Poppins"/>
                          <a:cs typeface="Poppins"/>
                          <a:sym typeface="Poppins"/>
                        </a:rPr>
                        <a:t>Humano</a:t>
                      </a:r>
                      <a:endParaRPr b="1" sz="1300">
                        <a:latin typeface="Poppins"/>
                        <a:ea typeface="Poppins"/>
                        <a:cs typeface="Poppins"/>
                        <a:sym typeface="Poppins"/>
                      </a:endParaRPr>
                    </a:p>
                  </a:txBody>
                  <a:tcPr marT="63500" marB="63500" marR="63500" marL="63500"/>
                </a:tc>
                <a:tc>
                  <a:txBody>
                    <a:bodyPr/>
                    <a:lstStyle/>
                    <a:p>
                      <a:pPr indent="0" lvl="0" marL="0" rtl="0" algn="l">
                        <a:spcBef>
                          <a:spcPts val="0"/>
                        </a:spcBef>
                        <a:spcAft>
                          <a:spcPts val="0"/>
                        </a:spcAft>
                        <a:buNone/>
                      </a:pPr>
                      <a:r>
                        <a:rPr b="1" lang="es-419" sz="1300">
                          <a:latin typeface="Poppins"/>
                          <a:ea typeface="Poppins"/>
                          <a:cs typeface="Poppins"/>
                          <a:sym typeface="Poppins"/>
                        </a:rPr>
                        <a:t>Cyborg</a:t>
                      </a:r>
                      <a:endParaRPr b="1" sz="1300">
                        <a:latin typeface="Poppins"/>
                        <a:ea typeface="Poppins"/>
                        <a:cs typeface="Poppins"/>
                        <a:sym typeface="Poppins"/>
                      </a:endParaRPr>
                    </a:p>
                  </a:txBody>
                  <a:tcPr marT="63500" marB="63500" marR="63500" marL="63500"/>
                </a:tc>
                <a:tc>
                  <a:txBody>
                    <a:bodyPr/>
                    <a:lstStyle/>
                    <a:p>
                      <a:pPr indent="0" lvl="0" marL="0" rtl="0" algn="l">
                        <a:spcBef>
                          <a:spcPts val="0"/>
                        </a:spcBef>
                        <a:spcAft>
                          <a:spcPts val="0"/>
                        </a:spcAft>
                        <a:buNone/>
                      </a:pPr>
                      <a:r>
                        <a:rPr b="1" lang="es-419" sz="1300">
                          <a:latin typeface="Poppins"/>
                          <a:ea typeface="Poppins"/>
                          <a:cs typeface="Poppins"/>
                          <a:sym typeface="Poppins"/>
                        </a:rPr>
                        <a:t>Automatizada o Bot</a:t>
                      </a:r>
                      <a:endParaRPr b="1" sz="1300">
                        <a:latin typeface="Poppins"/>
                        <a:ea typeface="Poppins"/>
                        <a:cs typeface="Poppins"/>
                        <a:sym typeface="Poppins"/>
                      </a:endParaRPr>
                    </a:p>
                  </a:txBody>
                  <a:tcPr marT="63500" marB="63500" marR="63500" marL="63500"/>
                </a:tc>
              </a:tr>
              <a:tr h="12700">
                <a:tc>
                  <a:txBody>
                    <a:bodyPr/>
                    <a:lstStyle/>
                    <a:p>
                      <a:pPr indent="0" lvl="0" marL="0" rtl="0" algn="l">
                        <a:spcBef>
                          <a:spcPts val="0"/>
                        </a:spcBef>
                        <a:spcAft>
                          <a:spcPts val="0"/>
                        </a:spcAft>
                        <a:buNone/>
                      </a:pPr>
                      <a:r>
                        <a:rPr lang="es-419" sz="1300">
                          <a:latin typeface="Poppins"/>
                          <a:ea typeface="Poppins"/>
                          <a:cs typeface="Poppins"/>
                          <a:sym typeface="Poppins"/>
                        </a:rPr>
                        <a:t>Cuentas que no usan automatización de mensajes/actividades.</a:t>
                      </a:r>
                      <a:endParaRPr sz="1300">
                        <a:latin typeface="Poppins"/>
                        <a:ea typeface="Poppins"/>
                        <a:cs typeface="Poppins"/>
                        <a:sym typeface="Poppins"/>
                      </a:endParaRPr>
                    </a:p>
                  </a:txBody>
                  <a:tcPr marT="63500" marB="63500" marR="63500" marL="63500"/>
                </a:tc>
                <a:tc>
                  <a:txBody>
                    <a:bodyPr/>
                    <a:lstStyle/>
                    <a:p>
                      <a:pPr indent="0" lvl="0" marL="0" rtl="0" algn="l">
                        <a:spcBef>
                          <a:spcPts val="0"/>
                        </a:spcBef>
                        <a:spcAft>
                          <a:spcPts val="0"/>
                        </a:spcAft>
                        <a:buNone/>
                      </a:pPr>
                      <a:r>
                        <a:rPr lang="es-419" sz="1300">
                          <a:latin typeface="Poppins"/>
                          <a:ea typeface="Poppins"/>
                          <a:cs typeface="Poppins"/>
                          <a:sym typeface="Poppins"/>
                        </a:rPr>
                        <a:t>Estas cuentas combinan el uso de niveles bajos de automatización e interacciones dirigidas por seres humanos (comentarios, mensajes privados, etc.). Por este motivo, debe pensarse la forma en que las cuentas son manejadas como un continuum. </a:t>
                      </a:r>
                      <a:endParaRPr sz="1300">
                        <a:latin typeface="Poppins"/>
                        <a:ea typeface="Poppins"/>
                        <a:cs typeface="Poppins"/>
                        <a:sym typeface="Poppins"/>
                      </a:endParaRPr>
                    </a:p>
                  </a:txBody>
                  <a:tcPr marT="63500" marB="63500" marR="63500" marL="63500"/>
                </a:tc>
                <a:tc>
                  <a:txBody>
                    <a:bodyPr/>
                    <a:lstStyle/>
                    <a:p>
                      <a:pPr indent="0" lvl="0" marL="0" rtl="0" algn="l">
                        <a:spcBef>
                          <a:spcPts val="0"/>
                        </a:spcBef>
                        <a:spcAft>
                          <a:spcPts val="0"/>
                        </a:spcAft>
                        <a:buNone/>
                      </a:pPr>
                      <a:r>
                        <a:rPr lang="es-419" sz="1300">
                          <a:latin typeface="Poppins"/>
                          <a:ea typeface="Poppins"/>
                          <a:cs typeface="Poppins"/>
                          <a:sym typeface="Poppins"/>
                        </a:rPr>
                        <a:t>Estas cuentas usan software o código para imitar el comportamiento humano en línea. De esta manera, hacen uso de la automatización para la creación y/o publicación de contenidos, y/o la generación de interacciones como reacciones (me gusta, retweets, reenviar, etc.). Generalmente se usan para la amplificación de contenidos.</a:t>
                      </a:r>
                      <a:endParaRPr sz="1300">
                        <a:latin typeface="Poppins"/>
                        <a:ea typeface="Poppins"/>
                        <a:cs typeface="Poppins"/>
                        <a:sym typeface="Poppins"/>
                      </a:endParaRPr>
                    </a:p>
                  </a:txBody>
                  <a:tcPr marT="63500" marB="63500" marR="63500" marL="63500"/>
                </a:tc>
              </a:tr>
            </a:tbl>
          </a:graphicData>
        </a:graphic>
      </p:graphicFrame>
      <p:pic>
        <p:nvPicPr>
          <p:cNvPr id="117" name="Google Shape;117;gafd4ecb441_0_24"/>
          <p:cNvPicPr preferRelativeResize="0"/>
          <p:nvPr/>
        </p:nvPicPr>
        <p:blipFill>
          <a:blip r:embed="rId3">
            <a:alphaModFix/>
          </a:blip>
          <a:stretch>
            <a:fillRect/>
          </a:stretch>
        </p:blipFill>
        <p:spPr>
          <a:xfrm>
            <a:off x="6760588" y="4215375"/>
            <a:ext cx="4483100" cy="2035775"/>
          </a:xfrm>
          <a:prstGeom prst="rect">
            <a:avLst/>
          </a:prstGeom>
          <a:noFill/>
          <a:ln>
            <a:noFill/>
          </a:ln>
        </p:spPr>
      </p:pic>
      <p:sp>
        <p:nvSpPr>
          <p:cNvPr id="118" name="Google Shape;118;gafd4ecb441_0_24"/>
          <p:cNvSpPr txBox="1"/>
          <p:nvPr/>
        </p:nvSpPr>
        <p:spPr>
          <a:xfrm>
            <a:off x="988475" y="4279900"/>
            <a:ext cx="3000000" cy="938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s-419" sz="1100">
                <a:solidFill>
                  <a:schemeClr val="dk1"/>
                </a:solidFill>
                <a:latin typeface="Poppins"/>
                <a:ea typeface="Poppins"/>
                <a:cs typeface="Poppins"/>
                <a:sym typeface="Poppins"/>
              </a:rPr>
              <a:t>Para algunas campañas los/as usuarios/as utilizan más de una cuenta y se les llama </a:t>
            </a:r>
            <a:r>
              <a:rPr i="1" lang="es-419" sz="1100">
                <a:solidFill>
                  <a:schemeClr val="dk1"/>
                </a:solidFill>
                <a:latin typeface="Poppins"/>
                <a:ea typeface="Poppins"/>
                <a:cs typeface="Poppins"/>
                <a:sym typeface="Poppins"/>
              </a:rPr>
              <a:t>sockpuppets</a:t>
            </a:r>
            <a:r>
              <a:rPr lang="es-419" sz="1100">
                <a:solidFill>
                  <a:schemeClr val="dk1"/>
                </a:solidFill>
                <a:latin typeface="Poppins"/>
                <a:ea typeface="Poppins"/>
                <a:cs typeface="Poppins"/>
                <a:sym typeface="Poppins"/>
              </a:rPr>
              <a:t> (inglés para títeres de calcetín).</a:t>
            </a:r>
            <a:endParaRPr>
              <a:latin typeface="Poppins"/>
              <a:ea typeface="Poppins"/>
              <a:cs typeface="Poppins"/>
              <a:sym typeface="Poppins"/>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gdd2f25bad5_0_7"/>
          <p:cNvSpPr txBox="1"/>
          <p:nvPr/>
        </p:nvSpPr>
        <p:spPr>
          <a:xfrm>
            <a:off x="838200" y="440665"/>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s-419" sz="4400">
                <a:solidFill>
                  <a:srgbClr val="5EAA8F"/>
                </a:solidFill>
                <a:latin typeface="Oswald"/>
                <a:ea typeface="Oswald"/>
                <a:cs typeface="Oswald"/>
                <a:sym typeface="Oswald"/>
              </a:rPr>
              <a:t>La sutil diferencia: </a:t>
            </a:r>
            <a:r>
              <a:rPr lang="es-419" sz="4400">
                <a:solidFill>
                  <a:srgbClr val="271357"/>
                </a:solidFill>
                <a:latin typeface="Oswald"/>
                <a:ea typeface="Oswald"/>
                <a:cs typeface="Oswald"/>
                <a:sym typeface="Oswald"/>
              </a:rPr>
              <a:t>¿es un bot o se comporta como bot?</a:t>
            </a:r>
            <a:endParaRPr sz="4400" u="none" cap="none" strike="noStrike">
              <a:solidFill>
                <a:srgbClr val="271357"/>
              </a:solidFill>
              <a:latin typeface="Oswald"/>
              <a:ea typeface="Oswald"/>
              <a:cs typeface="Oswald"/>
              <a:sym typeface="Oswald"/>
            </a:endParaRPr>
          </a:p>
        </p:txBody>
      </p:sp>
      <p:sp>
        <p:nvSpPr>
          <p:cNvPr id="124" name="Google Shape;124;gdd2f25bad5_0_7"/>
          <p:cNvSpPr txBox="1"/>
          <p:nvPr/>
        </p:nvSpPr>
        <p:spPr>
          <a:xfrm>
            <a:off x="893250" y="1951450"/>
            <a:ext cx="5816700" cy="4117500"/>
          </a:xfrm>
          <a:prstGeom prst="rect">
            <a:avLst/>
          </a:prstGeom>
          <a:noFill/>
          <a:ln>
            <a:noFill/>
          </a:ln>
        </p:spPr>
        <p:txBody>
          <a:bodyPr anchorCtr="0" anchor="t" bIns="91425" lIns="91425" spcFirstLastPara="1" rIns="91425" wrap="square" tIns="91425">
            <a:spAutoFit/>
          </a:bodyPr>
          <a:lstStyle/>
          <a:p>
            <a:pPr indent="-317500" lvl="0" marL="457200" rtl="0" algn="l">
              <a:lnSpc>
                <a:spcPct val="115000"/>
              </a:lnSpc>
              <a:spcBef>
                <a:spcPts val="0"/>
              </a:spcBef>
              <a:spcAft>
                <a:spcPts val="0"/>
              </a:spcAft>
              <a:buClr>
                <a:schemeClr val="dk1"/>
              </a:buClr>
              <a:buSzPts val="1400"/>
              <a:buFont typeface="Poppins"/>
              <a:buChar char="●"/>
            </a:pPr>
            <a:r>
              <a:rPr lang="es-419">
                <a:solidFill>
                  <a:schemeClr val="dk1"/>
                </a:solidFill>
                <a:latin typeface="Poppins"/>
                <a:ea typeface="Poppins"/>
                <a:cs typeface="Poppins"/>
                <a:sym typeface="Poppins"/>
              </a:rPr>
              <a:t>¿Cuántas publicaciones por día realizó/a la cuenta? En el caso de Twitter, según el equipo del Oxford Internet Institute, 50 publicaciones por día es un buen indicador, en tanto que para DFRLab, más de  72 son sospechosas</a:t>
            </a:r>
            <a:endParaRPr>
              <a:solidFill>
                <a:schemeClr val="dk1"/>
              </a:solidFill>
              <a:latin typeface="Poppins"/>
              <a:ea typeface="Poppins"/>
              <a:cs typeface="Poppins"/>
              <a:sym typeface="Poppins"/>
            </a:endParaRPr>
          </a:p>
          <a:p>
            <a:pPr indent="-317500" lvl="0" marL="457200" rtl="0" algn="l">
              <a:lnSpc>
                <a:spcPct val="115000"/>
              </a:lnSpc>
              <a:spcBef>
                <a:spcPts val="0"/>
              </a:spcBef>
              <a:spcAft>
                <a:spcPts val="0"/>
              </a:spcAft>
              <a:buClr>
                <a:schemeClr val="dk1"/>
              </a:buClr>
              <a:buSzPts val="1400"/>
              <a:buFont typeface="Poppins"/>
              <a:buChar char="●"/>
            </a:pPr>
            <a:r>
              <a:rPr lang="es-419">
                <a:solidFill>
                  <a:schemeClr val="dk1"/>
                </a:solidFill>
                <a:latin typeface="Poppins"/>
                <a:ea typeface="Poppins"/>
                <a:cs typeface="Poppins"/>
                <a:sym typeface="Poppins"/>
              </a:rPr>
              <a:t>Si observas que la mayoría del contenido no es original de la cuenta, hay sospechas de automatización. </a:t>
            </a:r>
            <a:endParaRPr>
              <a:solidFill>
                <a:schemeClr val="dk1"/>
              </a:solidFill>
              <a:latin typeface="Poppins"/>
              <a:ea typeface="Poppins"/>
              <a:cs typeface="Poppins"/>
              <a:sym typeface="Poppins"/>
            </a:endParaRPr>
          </a:p>
          <a:p>
            <a:pPr indent="-317500" lvl="0" marL="457200" rtl="0" algn="l">
              <a:lnSpc>
                <a:spcPct val="115000"/>
              </a:lnSpc>
              <a:spcBef>
                <a:spcPts val="0"/>
              </a:spcBef>
              <a:spcAft>
                <a:spcPts val="0"/>
              </a:spcAft>
              <a:buClr>
                <a:schemeClr val="dk1"/>
              </a:buClr>
              <a:buSzPts val="1400"/>
              <a:buFont typeface="Poppins"/>
              <a:buChar char="●"/>
            </a:pPr>
            <a:r>
              <a:rPr lang="es-419">
                <a:solidFill>
                  <a:schemeClr val="dk1"/>
                </a:solidFill>
                <a:latin typeface="Poppins"/>
                <a:ea typeface="Poppins"/>
                <a:cs typeface="Poppins"/>
                <a:sym typeface="Poppins"/>
              </a:rPr>
              <a:t>Gran número de interacciones, a pesar de pocos seguidores (Por ejemplo, si una cuenta de twitter tiene solo 20 seguidores, 2 publicaciones y una de ellas 50,000 retuits)</a:t>
            </a:r>
            <a:endParaRPr>
              <a:solidFill>
                <a:schemeClr val="dk1"/>
              </a:solidFill>
              <a:latin typeface="Poppins"/>
              <a:ea typeface="Poppins"/>
              <a:cs typeface="Poppins"/>
              <a:sym typeface="Poppins"/>
            </a:endParaRPr>
          </a:p>
          <a:p>
            <a:pPr indent="-317500" lvl="0" marL="457200" rtl="0" algn="l">
              <a:lnSpc>
                <a:spcPct val="115000"/>
              </a:lnSpc>
              <a:spcBef>
                <a:spcPts val="0"/>
              </a:spcBef>
              <a:spcAft>
                <a:spcPts val="0"/>
              </a:spcAft>
              <a:buClr>
                <a:schemeClr val="dk1"/>
              </a:buClr>
              <a:buSzPts val="1400"/>
              <a:buFont typeface="Poppins"/>
              <a:buChar char="●"/>
            </a:pPr>
            <a:r>
              <a:rPr lang="es-419">
                <a:solidFill>
                  <a:schemeClr val="dk1"/>
                </a:solidFill>
                <a:latin typeface="Poppins"/>
                <a:ea typeface="Poppins"/>
                <a:cs typeface="Poppins"/>
                <a:sym typeface="Poppins"/>
              </a:rPr>
              <a:t>Las cuentas que forman parte de una misma red de bots, suelen mantener patrones comunes en sus contenidos. </a:t>
            </a:r>
            <a:endParaRPr>
              <a:solidFill>
                <a:schemeClr val="dk1"/>
              </a:solidFill>
              <a:latin typeface="Poppins"/>
              <a:ea typeface="Poppins"/>
              <a:cs typeface="Poppins"/>
              <a:sym typeface="Poppins"/>
            </a:endParaRPr>
          </a:p>
          <a:p>
            <a:pPr indent="-317500" lvl="0" marL="457200" rtl="0" algn="l">
              <a:lnSpc>
                <a:spcPct val="115000"/>
              </a:lnSpc>
              <a:spcBef>
                <a:spcPts val="0"/>
              </a:spcBef>
              <a:spcAft>
                <a:spcPts val="0"/>
              </a:spcAft>
              <a:buClr>
                <a:schemeClr val="dk1"/>
              </a:buClr>
              <a:buSzPts val="1400"/>
              <a:buFont typeface="Poppins"/>
              <a:buChar char="●"/>
            </a:pPr>
            <a:r>
              <a:rPr lang="es-419">
                <a:solidFill>
                  <a:schemeClr val="dk1"/>
                </a:solidFill>
                <a:latin typeface="Poppins"/>
                <a:ea typeface="Poppins"/>
                <a:cs typeface="Poppins"/>
                <a:sym typeface="Poppins"/>
              </a:rPr>
              <a:t>N</a:t>
            </a:r>
            <a:r>
              <a:rPr lang="es-419">
                <a:solidFill>
                  <a:schemeClr val="dk1"/>
                </a:solidFill>
                <a:latin typeface="Poppins"/>
                <a:ea typeface="Poppins"/>
                <a:cs typeface="Poppins"/>
                <a:sym typeface="Poppins"/>
              </a:rPr>
              <a:t>ombres alfanuméricos y aparentan haber sido creados de forma aleatoria (ej. @b3f1301nfade1z). </a:t>
            </a:r>
            <a:endParaRPr>
              <a:solidFill>
                <a:schemeClr val="dk1"/>
              </a:solidFill>
              <a:latin typeface="Poppins"/>
              <a:ea typeface="Poppins"/>
              <a:cs typeface="Poppins"/>
              <a:sym typeface="Poppins"/>
            </a:endParaRPr>
          </a:p>
          <a:p>
            <a:pPr indent="0" lvl="0" marL="0" rtl="0" algn="l">
              <a:lnSpc>
                <a:spcPct val="115000"/>
              </a:lnSpc>
              <a:spcBef>
                <a:spcPts val="0"/>
              </a:spcBef>
              <a:spcAft>
                <a:spcPts val="0"/>
              </a:spcAft>
              <a:buNone/>
            </a:pPr>
            <a:r>
              <a:t/>
            </a:r>
            <a:endParaRPr>
              <a:solidFill>
                <a:schemeClr val="dk1"/>
              </a:solidFill>
              <a:latin typeface="Poppins"/>
              <a:ea typeface="Poppins"/>
              <a:cs typeface="Poppins"/>
              <a:sym typeface="Poppins"/>
            </a:endParaRPr>
          </a:p>
          <a:p>
            <a:pPr indent="0" lvl="0" marL="0" rtl="0" algn="l">
              <a:lnSpc>
                <a:spcPct val="115000"/>
              </a:lnSpc>
              <a:spcBef>
                <a:spcPts val="0"/>
              </a:spcBef>
              <a:spcAft>
                <a:spcPts val="0"/>
              </a:spcAft>
              <a:buNone/>
            </a:pPr>
            <a:r>
              <a:t/>
            </a:r>
            <a:endParaRPr>
              <a:latin typeface="Poppins"/>
              <a:ea typeface="Poppins"/>
              <a:cs typeface="Poppins"/>
              <a:sym typeface="Poppins"/>
            </a:endParaRPr>
          </a:p>
        </p:txBody>
      </p:sp>
      <p:pic>
        <p:nvPicPr>
          <p:cNvPr id="125" name="Google Shape;125;gdd2f25bad5_0_7"/>
          <p:cNvPicPr preferRelativeResize="0"/>
          <p:nvPr/>
        </p:nvPicPr>
        <p:blipFill>
          <a:blip r:embed="rId3">
            <a:alphaModFix/>
          </a:blip>
          <a:stretch>
            <a:fillRect/>
          </a:stretch>
        </p:blipFill>
        <p:spPr>
          <a:xfrm>
            <a:off x="7486800" y="2310340"/>
            <a:ext cx="3009900" cy="2933700"/>
          </a:xfrm>
          <a:prstGeom prst="rect">
            <a:avLst/>
          </a:prstGeom>
          <a:noFill/>
          <a:ln>
            <a:noFill/>
          </a:ln>
        </p:spPr>
      </p:pic>
      <p:sp>
        <p:nvSpPr>
          <p:cNvPr id="126" name="Google Shape;126;gdd2f25bad5_0_7"/>
          <p:cNvSpPr txBox="1"/>
          <p:nvPr/>
        </p:nvSpPr>
        <p:spPr>
          <a:xfrm>
            <a:off x="7491750" y="5325550"/>
            <a:ext cx="3000000" cy="743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s-419" sz="1100" u="sng">
                <a:solidFill>
                  <a:srgbClr val="1155CC"/>
                </a:solidFill>
                <a:hlinkClick r:id="rId4">
                  <a:extLst>
                    <a:ext uri="{A12FA001-AC4F-418D-AE19-62706E023703}">
                      <ahyp:hlinkClr val="tx"/>
                    </a:ext>
                  </a:extLst>
                </a:hlinkClick>
              </a:rPr>
              <a:t>https://tn.com.ar/tecno/twittendencias/satisface-mauricio-bot-o-boicot-la-batalla-en-las-redes-sociales-antes-de-las-paso_985038/</a:t>
            </a:r>
            <a:r>
              <a:rPr lang="es-419" sz="1100">
                <a:solidFill>
                  <a:schemeClr val="dk1"/>
                </a:solidFill>
              </a:rPr>
              <a:t> </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gdd2f25bad5_0_35"/>
          <p:cNvSpPr txBox="1"/>
          <p:nvPr/>
        </p:nvSpPr>
        <p:spPr>
          <a:xfrm>
            <a:off x="838200" y="641290"/>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s-419" sz="4400">
                <a:solidFill>
                  <a:srgbClr val="5EAA8F"/>
                </a:solidFill>
                <a:latin typeface="Oswald"/>
                <a:ea typeface="Oswald"/>
                <a:cs typeface="Oswald"/>
                <a:sym typeface="Oswald"/>
              </a:rPr>
              <a:t>La sutil diferencia: </a:t>
            </a:r>
            <a:r>
              <a:rPr lang="es-419" sz="4400">
                <a:solidFill>
                  <a:srgbClr val="271357"/>
                </a:solidFill>
                <a:latin typeface="Oswald"/>
                <a:ea typeface="Oswald"/>
                <a:cs typeface="Oswald"/>
                <a:sym typeface="Oswald"/>
              </a:rPr>
              <a:t>¿es un bot o se comporta como bot?</a:t>
            </a:r>
            <a:r>
              <a:rPr lang="es-419" sz="4400">
                <a:solidFill>
                  <a:srgbClr val="271357"/>
                </a:solidFill>
                <a:latin typeface="Oswald"/>
                <a:ea typeface="Oswald"/>
                <a:cs typeface="Oswald"/>
                <a:sym typeface="Oswald"/>
              </a:rPr>
              <a:t> </a:t>
            </a:r>
            <a:endParaRPr sz="4400" u="none" cap="none" strike="noStrike">
              <a:solidFill>
                <a:srgbClr val="271357"/>
              </a:solidFill>
              <a:latin typeface="Oswald"/>
              <a:ea typeface="Oswald"/>
              <a:cs typeface="Oswald"/>
              <a:sym typeface="Oswald"/>
            </a:endParaRPr>
          </a:p>
        </p:txBody>
      </p:sp>
      <p:graphicFrame>
        <p:nvGraphicFramePr>
          <p:cNvPr id="132" name="Google Shape;132;gdd2f25bad5_0_35"/>
          <p:cNvGraphicFramePr/>
          <p:nvPr/>
        </p:nvGraphicFramePr>
        <p:xfrm>
          <a:off x="1786475" y="3575050"/>
          <a:ext cx="3000000" cy="3000000"/>
        </p:xfrm>
        <a:graphic>
          <a:graphicData uri="http://schemas.openxmlformats.org/drawingml/2006/table">
            <a:tbl>
              <a:tblPr>
                <a:noFill/>
                <a:tableStyleId>{8375409B-85FB-4E0F-80EA-C5DFEFDA1E97}</a:tableStyleId>
              </a:tblPr>
              <a:tblGrid>
                <a:gridCol w="2843750"/>
                <a:gridCol w="2843750"/>
                <a:gridCol w="2843750"/>
              </a:tblGrid>
              <a:tr h="584100">
                <a:tc>
                  <a:txBody>
                    <a:bodyPr/>
                    <a:lstStyle/>
                    <a:p>
                      <a:pPr indent="0" lvl="0" marL="0" rtl="0" algn="ctr">
                        <a:spcBef>
                          <a:spcPts val="0"/>
                        </a:spcBef>
                        <a:spcAft>
                          <a:spcPts val="0"/>
                        </a:spcAft>
                        <a:buNone/>
                      </a:pPr>
                      <a:r>
                        <a:rPr b="1" lang="es-419" sz="1800">
                          <a:latin typeface="Poppins"/>
                          <a:ea typeface="Poppins"/>
                          <a:cs typeface="Poppins"/>
                          <a:sym typeface="Poppins"/>
                        </a:rPr>
                        <a:t>Reales</a:t>
                      </a:r>
                      <a:endParaRPr b="1" sz="1800">
                        <a:latin typeface="Poppins"/>
                        <a:ea typeface="Poppins"/>
                        <a:cs typeface="Poppins"/>
                        <a:sym typeface="Poppins"/>
                      </a:endParaRPr>
                    </a:p>
                  </a:txBody>
                  <a:tcPr marT="63500" marB="63500" marR="63500" marL="63500"/>
                </a:tc>
                <a:tc>
                  <a:txBody>
                    <a:bodyPr/>
                    <a:lstStyle/>
                    <a:p>
                      <a:pPr indent="0" lvl="0" marL="0" rtl="0" algn="ctr">
                        <a:spcBef>
                          <a:spcPts val="0"/>
                        </a:spcBef>
                        <a:spcAft>
                          <a:spcPts val="0"/>
                        </a:spcAft>
                        <a:buNone/>
                      </a:pPr>
                      <a:r>
                        <a:rPr b="1" lang="es-419" sz="1800">
                          <a:latin typeface="Poppins"/>
                          <a:ea typeface="Poppins"/>
                          <a:cs typeface="Poppins"/>
                          <a:sym typeface="Poppins"/>
                        </a:rPr>
                        <a:t>Reales-robadas</a:t>
                      </a:r>
                      <a:endParaRPr b="1" sz="1800">
                        <a:latin typeface="Poppins"/>
                        <a:ea typeface="Poppins"/>
                        <a:cs typeface="Poppins"/>
                        <a:sym typeface="Poppins"/>
                      </a:endParaRPr>
                    </a:p>
                  </a:txBody>
                  <a:tcPr marT="63500" marB="63500" marR="63500" marL="63500"/>
                </a:tc>
                <a:tc>
                  <a:txBody>
                    <a:bodyPr/>
                    <a:lstStyle/>
                    <a:p>
                      <a:pPr indent="0" lvl="0" marL="0" rtl="0" algn="ctr">
                        <a:spcBef>
                          <a:spcPts val="0"/>
                        </a:spcBef>
                        <a:spcAft>
                          <a:spcPts val="0"/>
                        </a:spcAft>
                        <a:buNone/>
                      </a:pPr>
                      <a:r>
                        <a:rPr b="1" lang="es-419" sz="1800">
                          <a:latin typeface="Poppins"/>
                          <a:ea typeface="Poppins"/>
                          <a:cs typeface="Poppins"/>
                          <a:sym typeface="Poppins"/>
                        </a:rPr>
                        <a:t>Falsas</a:t>
                      </a:r>
                      <a:endParaRPr b="1" sz="1800">
                        <a:latin typeface="Poppins"/>
                        <a:ea typeface="Poppins"/>
                        <a:cs typeface="Poppins"/>
                        <a:sym typeface="Poppins"/>
                      </a:endParaRPr>
                    </a:p>
                  </a:txBody>
                  <a:tcPr marT="63500" marB="63500" marR="63500" marL="63500"/>
                </a:tc>
              </a:tr>
              <a:tr h="1590775">
                <a:tc>
                  <a:txBody>
                    <a:bodyPr/>
                    <a:lstStyle/>
                    <a:p>
                      <a:pPr indent="0" lvl="0" marL="0" rtl="0" algn="l">
                        <a:spcBef>
                          <a:spcPts val="0"/>
                        </a:spcBef>
                        <a:spcAft>
                          <a:spcPts val="0"/>
                        </a:spcAft>
                        <a:buNone/>
                      </a:pPr>
                      <a:r>
                        <a:rPr lang="es-419" sz="1800">
                          <a:latin typeface="Poppins"/>
                          <a:ea typeface="Poppins"/>
                          <a:cs typeface="Poppins"/>
                          <a:sym typeface="Poppins"/>
                        </a:rPr>
                        <a:t>Cuentas de personas identificables</a:t>
                      </a:r>
                      <a:endParaRPr sz="1800">
                        <a:latin typeface="Poppins"/>
                        <a:ea typeface="Poppins"/>
                        <a:cs typeface="Poppins"/>
                        <a:sym typeface="Poppins"/>
                      </a:endParaRPr>
                    </a:p>
                  </a:txBody>
                  <a:tcPr marT="63500" marB="63500" marR="63500" marL="63500"/>
                </a:tc>
                <a:tc>
                  <a:txBody>
                    <a:bodyPr/>
                    <a:lstStyle/>
                    <a:p>
                      <a:pPr indent="0" lvl="0" marL="0" rtl="0" algn="l">
                        <a:spcBef>
                          <a:spcPts val="0"/>
                        </a:spcBef>
                        <a:spcAft>
                          <a:spcPts val="0"/>
                        </a:spcAft>
                        <a:buNone/>
                      </a:pPr>
                      <a:r>
                        <a:rPr lang="es-419" sz="1800">
                          <a:latin typeface="Poppins"/>
                          <a:ea typeface="Poppins"/>
                          <a:cs typeface="Poppins"/>
                          <a:sym typeface="Poppins"/>
                        </a:rPr>
                        <a:t>Estas cuentas o páginas son hackeadas, robadas o bien imitan las de personas reales. </a:t>
                      </a:r>
                      <a:endParaRPr sz="1800">
                        <a:latin typeface="Poppins"/>
                        <a:ea typeface="Poppins"/>
                        <a:cs typeface="Poppins"/>
                        <a:sym typeface="Poppins"/>
                      </a:endParaRPr>
                    </a:p>
                  </a:txBody>
                  <a:tcPr marT="63500" marB="63500" marR="63500" marL="63500"/>
                </a:tc>
                <a:tc>
                  <a:txBody>
                    <a:bodyPr/>
                    <a:lstStyle/>
                    <a:p>
                      <a:pPr indent="0" lvl="0" marL="0" rtl="0" algn="l">
                        <a:spcBef>
                          <a:spcPts val="0"/>
                        </a:spcBef>
                        <a:spcAft>
                          <a:spcPts val="0"/>
                        </a:spcAft>
                        <a:buNone/>
                      </a:pPr>
                      <a:r>
                        <a:rPr lang="es-419" sz="1800">
                          <a:latin typeface="Poppins"/>
                          <a:ea typeface="Poppins"/>
                          <a:cs typeface="Poppins"/>
                          <a:sym typeface="Poppins"/>
                        </a:rPr>
                        <a:t>Estas cuentas quieren engañar en relación a la identidad de quien la maneja. </a:t>
                      </a:r>
                      <a:endParaRPr sz="1800">
                        <a:latin typeface="Poppins"/>
                        <a:ea typeface="Poppins"/>
                        <a:cs typeface="Poppins"/>
                        <a:sym typeface="Poppins"/>
                      </a:endParaRPr>
                    </a:p>
                  </a:txBody>
                  <a:tcPr marT="63500" marB="63500" marR="63500" marL="63500"/>
                </a:tc>
              </a:tr>
            </a:tbl>
          </a:graphicData>
        </a:graphic>
      </p:graphicFrame>
      <p:sp>
        <p:nvSpPr>
          <p:cNvPr id="133" name="Google Shape;133;gdd2f25bad5_0_35"/>
          <p:cNvSpPr txBox="1"/>
          <p:nvPr/>
        </p:nvSpPr>
        <p:spPr>
          <a:xfrm>
            <a:off x="1071050" y="2199225"/>
            <a:ext cx="10426800" cy="1143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s-419">
                <a:solidFill>
                  <a:schemeClr val="dk1"/>
                </a:solidFill>
                <a:latin typeface="Poppins"/>
                <a:ea typeface="Poppins"/>
                <a:cs typeface="Poppins"/>
                <a:sym typeface="Poppins"/>
              </a:rPr>
              <a:t>Estos son solo algunos de los indicios, pero contraponer cuánto se asemeja o no el comportamiento de una cuenta al comportamiento humano es una manera de agudizar la detección de bots. Estas y otras sugerencias se encuentran detalladas en el siguiente artículo (en inglés): </a:t>
            </a:r>
            <a:r>
              <a:rPr lang="es-419" u="sng">
                <a:solidFill>
                  <a:srgbClr val="1155CC"/>
                </a:solidFill>
                <a:latin typeface="Poppins"/>
                <a:ea typeface="Poppins"/>
                <a:cs typeface="Poppins"/>
                <a:sym typeface="Poppins"/>
                <a:hlinkClick r:id="rId3">
                  <a:extLst>
                    <a:ext uri="{A12FA001-AC4F-418D-AE19-62706E023703}">
                      <ahyp:hlinkClr val="tx"/>
                    </a:ext>
                  </a:extLst>
                </a:hlinkClick>
              </a:rPr>
              <a:t>https://medium.com/dfrlab/botspot-twelve-ways-to-spot-a-bot-aedc7d9c110c</a:t>
            </a:r>
            <a:r>
              <a:rPr lang="es-419">
                <a:solidFill>
                  <a:schemeClr val="dk1"/>
                </a:solidFill>
                <a:latin typeface="Poppins"/>
                <a:ea typeface="Poppins"/>
                <a:cs typeface="Poppins"/>
                <a:sym typeface="Poppins"/>
              </a:rPr>
              <a:t> </a:t>
            </a:r>
            <a:endParaRPr sz="1700">
              <a:latin typeface="Poppins"/>
              <a:ea typeface="Poppins"/>
              <a:cs typeface="Poppins"/>
              <a:sym typeface="Poppins"/>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gafd4ecb441_0_13"/>
          <p:cNvSpPr txBox="1"/>
          <p:nvPr>
            <p:ph type="title"/>
          </p:nvPr>
        </p:nvSpPr>
        <p:spPr>
          <a:xfrm>
            <a:off x="838200" y="174625"/>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5EAA8F"/>
              </a:buClr>
              <a:buSzPts val="4400"/>
              <a:buFont typeface="Oswald"/>
              <a:buNone/>
            </a:pPr>
            <a:r>
              <a:rPr lang="es-419">
                <a:solidFill>
                  <a:srgbClr val="5EAA8F"/>
                </a:solidFill>
                <a:latin typeface="Oswald"/>
                <a:ea typeface="Oswald"/>
                <a:cs typeface="Oswald"/>
                <a:sym typeface="Oswald"/>
              </a:rPr>
              <a:t>algunos </a:t>
            </a:r>
            <a:r>
              <a:rPr lang="es-419">
                <a:solidFill>
                  <a:srgbClr val="271357"/>
                </a:solidFill>
                <a:latin typeface="Oswald"/>
                <a:ea typeface="Oswald"/>
                <a:cs typeface="Oswald"/>
                <a:sym typeface="Oswald"/>
              </a:rPr>
              <a:t>EJEMPLOS:</a:t>
            </a:r>
            <a:endParaRPr b="1" sz="5000">
              <a:solidFill>
                <a:srgbClr val="271357"/>
              </a:solidFill>
            </a:endParaRPr>
          </a:p>
        </p:txBody>
      </p:sp>
      <p:sp>
        <p:nvSpPr>
          <p:cNvPr id="139" name="Google Shape;139;gafd4ecb441_0_13"/>
          <p:cNvSpPr txBox="1"/>
          <p:nvPr/>
        </p:nvSpPr>
        <p:spPr>
          <a:xfrm>
            <a:off x="507150" y="1346225"/>
            <a:ext cx="4021500" cy="1132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s-419" sz="1100">
                <a:solidFill>
                  <a:schemeClr val="dk1"/>
                </a:solidFill>
                <a:latin typeface="Poppins"/>
                <a:ea typeface="Poppins"/>
                <a:cs typeface="Poppins"/>
                <a:sym typeface="Poppins"/>
              </a:rPr>
              <a:t>En</a:t>
            </a:r>
            <a:r>
              <a:rPr lang="es-419" sz="1100">
                <a:solidFill>
                  <a:schemeClr val="dk1"/>
                </a:solidFill>
                <a:latin typeface="Poppins"/>
                <a:ea typeface="Poppins"/>
                <a:cs typeface="Poppins"/>
                <a:sym typeface="Poppins"/>
              </a:rPr>
              <a:t> 2015, se detectó una red de cuentas que participaron en la campaña contra Berta Cáceres y COPINH en Honduras. El investigador Erin Gallagher analizó esta red, identificando algunas de las características más comunes:</a:t>
            </a:r>
            <a:endParaRPr sz="1100">
              <a:solidFill>
                <a:schemeClr val="dk1"/>
              </a:solidFill>
              <a:latin typeface="Poppins"/>
              <a:ea typeface="Poppins"/>
              <a:cs typeface="Poppins"/>
              <a:sym typeface="Poppins"/>
            </a:endParaRPr>
          </a:p>
        </p:txBody>
      </p:sp>
      <p:pic>
        <p:nvPicPr>
          <p:cNvPr id="140" name="Google Shape;140;gafd4ecb441_0_13"/>
          <p:cNvPicPr preferRelativeResize="0"/>
          <p:nvPr/>
        </p:nvPicPr>
        <p:blipFill>
          <a:blip r:embed="rId3">
            <a:alphaModFix/>
          </a:blip>
          <a:stretch>
            <a:fillRect/>
          </a:stretch>
        </p:blipFill>
        <p:spPr>
          <a:xfrm>
            <a:off x="454213" y="2719925"/>
            <a:ext cx="3819525" cy="3124200"/>
          </a:xfrm>
          <a:prstGeom prst="rect">
            <a:avLst/>
          </a:prstGeom>
          <a:noFill/>
          <a:ln>
            <a:noFill/>
          </a:ln>
        </p:spPr>
      </p:pic>
      <p:sp>
        <p:nvSpPr>
          <p:cNvPr id="141" name="Google Shape;141;gafd4ecb441_0_13"/>
          <p:cNvSpPr txBox="1"/>
          <p:nvPr/>
        </p:nvSpPr>
        <p:spPr>
          <a:xfrm>
            <a:off x="454225" y="5983650"/>
            <a:ext cx="3977100" cy="64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s-419" sz="900">
                <a:solidFill>
                  <a:schemeClr val="dk1"/>
                </a:solidFill>
              </a:rPr>
              <a:t>Fuente (y artículo completo) en </a:t>
            </a:r>
            <a:r>
              <a:rPr lang="es-419" sz="900" u="sng">
                <a:solidFill>
                  <a:srgbClr val="1155CC"/>
                </a:solidFill>
                <a:hlinkClick r:id="rId4">
                  <a:extLst>
                    <a:ext uri="{A12FA001-AC4F-418D-AE19-62706E023703}">
                      <ahyp:hlinkClr val="tx"/>
                    </a:ext>
                  </a:extLst>
                </a:hlinkClick>
              </a:rPr>
              <a:t>https://erin-gallagher.medium.com/fake-twitter-hondure%C3%B1o-la-campa%C3%B1a-digital-contra-berta-c%C3%A1ceres-y-copinh-3911ad7db456</a:t>
            </a:r>
            <a:r>
              <a:rPr lang="es-419" sz="900">
                <a:solidFill>
                  <a:schemeClr val="dk1"/>
                </a:solidFill>
              </a:rPr>
              <a:t> </a:t>
            </a:r>
            <a:endParaRPr sz="1200"/>
          </a:p>
        </p:txBody>
      </p:sp>
      <p:sp>
        <p:nvSpPr>
          <p:cNvPr id="142" name="Google Shape;142;gafd4ecb441_0_13"/>
          <p:cNvSpPr txBox="1"/>
          <p:nvPr/>
        </p:nvSpPr>
        <p:spPr>
          <a:xfrm>
            <a:off x="4528650" y="1346225"/>
            <a:ext cx="3405600" cy="10314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s-419" sz="1100">
                <a:solidFill>
                  <a:schemeClr val="dk1"/>
                </a:solidFill>
                <a:latin typeface="Poppins"/>
                <a:ea typeface="Poppins"/>
                <a:cs typeface="Poppins"/>
                <a:sym typeface="Poppins"/>
              </a:rPr>
              <a:t>Entre octubre y noviembre de 2019, una gran cantidad de cuentas de Twitter, fueron creadas de manera masiva en Bolivia para posicionar un campaña que validara el golpe de Estado:</a:t>
            </a:r>
            <a:endParaRPr b="1" sz="1000">
              <a:solidFill>
                <a:schemeClr val="dk1"/>
              </a:solidFill>
              <a:latin typeface="Poppins"/>
              <a:ea typeface="Poppins"/>
              <a:cs typeface="Poppins"/>
              <a:sym typeface="Poppins"/>
            </a:endParaRPr>
          </a:p>
        </p:txBody>
      </p:sp>
      <p:pic>
        <p:nvPicPr>
          <p:cNvPr id="143" name="Google Shape;143;gafd4ecb441_0_13"/>
          <p:cNvPicPr preferRelativeResize="0"/>
          <p:nvPr/>
        </p:nvPicPr>
        <p:blipFill>
          <a:blip r:embed="rId5">
            <a:alphaModFix/>
          </a:blip>
          <a:stretch>
            <a:fillRect/>
          </a:stretch>
        </p:blipFill>
        <p:spPr>
          <a:xfrm>
            <a:off x="4498824" y="2719924"/>
            <a:ext cx="3728500" cy="2370637"/>
          </a:xfrm>
          <a:prstGeom prst="rect">
            <a:avLst/>
          </a:prstGeom>
          <a:noFill/>
          <a:ln>
            <a:noFill/>
          </a:ln>
        </p:spPr>
      </p:pic>
      <p:sp>
        <p:nvSpPr>
          <p:cNvPr id="144" name="Google Shape;144;gafd4ecb441_0_13"/>
          <p:cNvSpPr txBox="1"/>
          <p:nvPr/>
        </p:nvSpPr>
        <p:spPr>
          <a:xfrm>
            <a:off x="4609925" y="5882250"/>
            <a:ext cx="3617400" cy="844500"/>
          </a:xfrm>
          <a:prstGeom prst="rect">
            <a:avLst/>
          </a:prstGeom>
          <a:noFill/>
          <a:ln>
            <a:noFill/>
          </a:ln>
        </p:spPr>
        <p:txBody>
          <a:bodyPr anchorCtr="0" anchor="t" bIns="91425" lIns="91425" spcFirstLastPara="1" rIns="91425" wrap="square" tIns="91425">
            <a:spAutoFit/>
          </a:bodyPr>
          <a:lstStyle/>
          <a:p>
            <a:pPr indent="0" lvl="0" marL="0" rtl="0" algn="l">
              <a:lnSpc>
                <a:spcPct val="125454"/>
              </a:lnSpc>
              <a:spcBef>
                <a:spcPts val="1200"/>
              </a:spcBef>
              <a:spcAft>
                <a:spcPts val="700"/>
              </a:spcAft>
              <a:buNone/>
            </a:pPr>
            <a:r>
              <a:rPr lang="es-419" sz="900">
                <a:solidFill>
                  <a:schemeClr val="dk1"/>
                </a:solidFill>
              </a:rPr>
              <a:t>Fuente: </a:t>
            </a:r>
            <a:r>
              <a:rPr lang="es-419" sz="900">
                <a:solidFill>
                  <a:schemeClr val="dk1"/>
                </a:solidFill>
              </a:rPr>
              <a:t>Gallagher, E. (2019, diciembre 31). Information operations in Bolivia. </a:t>
            </a:r>
            <a:r>
              <a:rPr i="1" lang="es-419" sz="900">
                <a:solidFill>
                  <a:schemeClr val="dk1"/>
                </a:solidFill>
              </a:rPr>
              <a:t>Medium</a:t>
            </a:r>
            <a:r>
              <a:rPr lang="es-419" sz="900">
                <a:solidFill>
                  <a:schemeClr val="dk1"/>
                </a:solidFill>
              </a:rPr>
              <a:t>. https://medium.com/@erin_gallagher/information-operations-in-bolivia-bc277ef56e73</a:t>
            </a:r>
            <a:endParaRPr sz="1300"/>
          </a:p>
        </p:txBody>
      </p:sp>
      <p:sp>
        <p:nvSpPr>
          <p:cNvPr id="145" name="Google Shape;145;gafd4ecb441_0_13"/>
          <p:cNvSpPr txBox="1"/>
          <p:nvPr/>
        </p:nvSpPr>
        <p:spPr>
          <a:xfrm>
            <a:off x="8573350" y="1288650"/>
            <a:ext cx="3405600" cy="12006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s-419" sz="1100">
                <a:solidFill>
                  <a:schemeClr val="dk1"/>
                </a:solidFill>
                <a:latin typeface="Poppins"/>
                <a:ea typeface="Poppins"/>
                <a:cs typeface="Poppins"/>
                <a:sym typeface="Poppins"/>
              </a:rPr>
              <a:t>En</a:t>
            </a:r>
            <a:r>
              <a:rPr lang="es-419" sz="1100">
                <a:solidFill>
                  <a:schemeClr val="dk1"/>
                </a:solidFill>
                <a:latin typeface="Poppins"/>
                <a:ea typeface="Poppins"/>
                <a:cs typeface="Poppins"/>
                <a:sym typeface="Poppins"/>
              </a:rPr>
              <a:t> 2020, Facebook identificó una red de cuentas y páginas pro-Kirchner y peronistas en Argentina con comportamientos inauténticos. DFRLab analizó estas cuentas y detectó un grupo con actividad inusual en periodos específicos: </a:t>
            </a:r>
            <a:endParaRPr>
              <a:latin typeface="Poppins"/>
              <a:ea typeface="Poppins"/>
              <a:cs typeface="Poppins"/>
              <a:sym typeface="Poppins"/>
            </a:endParaRPr>
          </a:p>
        </p:txBody>
      </p:sp>
      <p:pic>
        <p:nvPicPr>
          <p:cNvPr id="146" name="Google Shape;146;gafd4ecb441_0_13"/>
          <p:cNvPicPr preferRelativeResize="0"/>
          <p:nvPr/>
        </p:nvPicPr>
        <p:blipFill>
          <a:blip r:embed="rId6">
            <a:alphaModFix/>
          </a:blip>
          <a:stretch>
            <a:fillRect/>
          </a:stretch>
        </p:blipFill>
        <p:spPr>
          <a:xfrm>
            <a:off x="8573351" y="2859400"/>
            <a:ext cx="3405601" cy="2091680"/>
          </a:xfrm>
          <a:prstGeom prst="rect">
            <a:avLst/>
          </a:prstGeom>
          <a:noFill/>
          <a:ln>
            <a:noFill/>
          </a:ln>
        </p:spPr>
      </p:pic>
      <p:sp>
        <p:nvSpPr>
          <p:cNvPr id="147" name="Google Shape;147;gafd4ecb441_0_13"/>
          <p:cNvSpPr txBox="1"/>
          <p:nvPr/>
        </p:nvSpPr>
        <p:spPr>
          <a:xfrm>
            <a:off x="8573350" y="5882250"/>
            <a:ext cx="2549700" cy="960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s-419" sz="900">
                <a:solidFill>
                  <a:schemeClr val="dk1"/>
                </a:solidFill>
              </a:rPr>
              <a:t>Fuente: </a:t>
            </a:r>
            <a:r>
              <a:rPr lang="es-419" sz="900" u="sng">
                <a:solidFill>
                  <a:srgbClr val="1155CC"/>
                </a:solidFill>
                <a:hlinkClick r:id="rId7">
                  <a:extLst>
                    <a:ext uri="{A12FA001-AC4F-418D-AE19-62706E023703}">
                      <ahyp:hlinkClr val="tx"/>
                    </a:ext>
                  </a:extLst>
                </a:hlinkClick>
              </a:rPr>
              <a:t>https://medium.com/@DFRLab/facebook-suspendi%C3%B3-cuentas-inaut%C3%A9nticas-que-influyeron-en-diferentes-elecciones-de-latinoam%C3%A9rica-a9b9fa92dbdd</a:t>
            </a:r>
            <a:r>
              <a:rPr lang="es-419" sz="900">
                <a:solidFill>
                  <a:schemeClr val="dk1"/>
                </a:solidFill>
              </a:rPr>
              <a:t> </a:t>
            </a:r>
            <a:endParaRPr sz="9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pic>
        <p:nvPicPr>
          <p:cNvPr id="152" name="Google Shape;152;gdd2f25bad5_0_68"/>
          <p:cNvPicPr preferRelativeResize="0"/>
          <p:nvPr/>
        </p:nvPicPr>
        <p:blipFill rotWithShape="1">
          <a:blip r:embed="rId3">
            <a:alphaModFix/>
          </a:blip>
          <a:srcRect b="0" l="0" r="0" t="0"/>
          <a:stretch/>
        </p:blipFill>
        <p:spPr>
          <a:xfrm>
            <a:off x="0" y="0"/>
            <a:ext cx="12191999" cy="6858000"/>
          </a:xfrm>
          <a:prstGeom prst="rect">
            <a:avLst/>
          </a:prstGeom>
          <a:noFill/>
          <a:ln>
            <a:noFill/>
          </a:ln>
        </p:spPr>
      </p:pic>
      <p:sp>
        <p:nvSpPr>
          <p:cNvPr id="153" name="Google Shape;153;gdd2f25bad5_0_68"/>
          <p:cNvSpPr txBox="1"/>
          <p:nvPr>
            <p:ph type="title"/>
          </p:nvPr>
        </p:nvSpPr>
        <p:spPr>
          <a:xfrm>
            <a:off x="838200" y="2637018"/>
            <a:ext cx="10515600" cy="13257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lt1"/>
              </a:buClr>
              <a:buSzPct val="100000"/>
              <a:buFont typeface="Oswald"/>
              <a:buNone/>
            </a:pPr>
            <a:r>
              <a:rPr lang="es-419" sz="5400">
                <a:solidFill>
                  <a:schemeClr val="lt1"/>
                </a:solidFill>
                <a:latin typeface="Oswald"/>
                <a:ea typeface="Oswald"/>
                <a:cs typeface="Oswald"/>
                <a:sym typeface="Oswald"/>
              </a:rPr>
              <a:t>ESTRATEGIAS DE MANIPULACIÓN ORGANIZADA </a:t>
            </a:r>
            <a:r>
              <a:rPr lang="es-419" sz="5400">
                <a:solidFill>
                  <a:srgbClr val="5EAA8F"/>
                </a:solidFill>
                <a:latin typeface="Oswald"/>
                <a:ea typeface="Oswald"/>
                <a:cs typeface="Oswald"/>
                <a:sym typeface="Oswald"/>
              </a:rPr>
              <a:t>EN REDES SOCIALES </a:t>
            </a:r>
            <a:endParaRPr sz="5400">
              <a:solidFill>
                <a:srgbClr val="FFFFFF"/>
              </a:solidFill>
              <a:latin typeface="Oswald"/>
              <a:ea typeface="Oswald"/>
              <a:cs typeface="Oswald"/>
              <a:sym typeface="Oswald"/>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theme/theme1.xml><?xml version="1.0" encoding="utf-8"?>
<a:theme xmlns:a="http://schemas.openxmlformats.org/drawingml/2006/main" xmlns:r="http://schemas.openxmlformats.org/officeDocument/2006/relationships"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2021-01-26T14:50:47Z</dcterms:created>
  <dc:creator>BeStMaker Lazarte</dc:creator>
</cp:coreProperties>
</file>