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Roboto"/>
      <p:regular r:id="rId24"/>
      <p:bold r:id="rId25"/>
      <p:italic r:id="rId26"/>
      <p:boldItalic r:id="rId27"/>
    </p:embeddedFont>
    <p:embeddedFont>
      <p:font typeface="Poppins"/>
      <p:regular r:id="rId28"/>
      <p:bold r:id="rId29"/>
      <p:italic r:id="rId30"/>
      <p:boldItalic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d0sLERlNdlIamiDpACJEX0SaF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23F416-47FE-4EAA-A45E-8CD5D6E3419E}">
  <a:tblStyle styleId="{CA23F416-47FE-4EAA-A45E-8CD5D6E3419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oppins-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Italic.fntdata"/><Relationship Id="rId30" Type="http://schemas.openxmlformats.org/officeDocument/2006/relationships/font" Target="fonts/Poppins-italic.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fd4ecb441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gafd4ecb441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fd4ecb441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afd4ecb441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fd4ecb441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afd4ecb441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fd4ecb44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afd4ecb44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b5e59a6cac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b5e59a6ca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5e59a6cac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b5e59a6cac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5e59a6cac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b5e59a6cac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fd4ecb441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afd4ecb441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fd4ecb44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afd4ecb44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5e59a6ca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b5e59a6cac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fd4ecb44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afd4ecb44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fd4ecb44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afd4ecb44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5e59a6cac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b5e59a6cac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fd4ecb441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afd4ecb441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4816584" y="1016379"/>
            <a:ext cx="2558825" cy="1699850"/>
          </a:xfrm>
          <a:prstGeom prst="rect">
            <a:avLst/>
          </a:prstGeom>
          <a:noFill/>
          <a:ln>
            <a:noFill/>
          </a:ln>
        </p:spPr>
      </p:pic>
      <p:sp>
        <p:nvSpPr>
          <p:cNvPr id="88" name="Google Shape;88;p1"/>
          <p:cNvSpPr txBox="1"/>
          <p:nvPr/>
        </p:nvSpPr>
        <p:spPr>
          <a:xfrm>
            <a:off x="848900" y="3318100"/>
            <a:ext cx="9497400" cy="1348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4800"/>
              <a:buFont typeface="Arial"/>
              <a:buNone/>
            </a:pPr>
            <a:r>
              <a:rPr b="0" i="0" lang="es-419" sz="4800" u="none" cap="none" strike="noStrike">
                <a:solidFill>
                  <a:srgbClr val="FFFFFF"/>
                </a:solidFill>
                <a:latin typeface="Oswald"/>
                <a:ea typeface="Oswald"/>
                <a:cs typeface="Oswald"/>
                <a:sym typeface="Oswald"/>
              </a:rPr>
              <a:t>Microcurso:</a:t>
            </a:r>
            <a:endParaRPr b="0" i="0" sz="4800" u="none" cap="none" strike="noStrike">
              <a:solidFill>
                <a:srgbClr val="FFFFFF"/>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6500"/>
              <a:buFont typeface="Arial"/>
              <a:buNone/>
            </a:pPr>
            <a:r>
              <a:rPr lang="es-419" sz="6500">
                <a:solidFill>
                  <a:srgbClr val="FFFFFF"/>
                </a:solidFill>
                <a:latin typeface="Oswald"/>
                <a:ea typeface="Oswald"/>
                <a:cs typeface="Oswald"/>
                <a:sym typeface="Oswald"/>
              </a:rPr>
              <a:t>Seguridad para </a:t>
            </a:r>
            <a:r>
              <a:rPr lang="es-419" sz="6500">
                <a:solidFill>
                  <a:srgbClr val="5EAA8F"/>
                </a:solidFill>
                <a:latin typeface="Oswald"/>
                <a:ea typeface="Oswald"/>
                <a:cs typeface="Oswald"/>
                <a:sym typeface="Oswald"/>
              </a:rPr>
              <a:t>Periodistas</a:t>
            </a:r>
            <a:r>
              <a:rPr b="0" i="0" lang="es-419" sz="6500" u="none" cap="none" strike="noStrike">
                <a:solidFill>
                  <a:srgbClr val="5EAA8F"/>
                </a:solidFill>
                <a:latin typeface="Oswald"/>
                <a:ea typeface="Oswald"/>
                <a:cs typeface="Oswald"/>
                <a:sym typeface="Oswald"/>
              </a:rPr>
              <a:t> </a:t>
            </a:r>
            <a:endParaRPr b="0" i="0" sz="6500" u="none" cap="none" strike="noStrike">
              <a:solidFill>
                <a:srgbClr val="5EAA8F"/>
              </a:solidFill>
              <a:latin typeface="Oswald"/>
              <a:ea typeface="Oswald"/>
              <a:cs typeface="Oswald"/>
              <a:sym typeface="Oswald"/>
            </a:endParaRPr>
          </a:p>
        </p:txBody>
      </p:sp>
      <p:sp>
        <p:nvSpPr>
          <p:cNvPr id="89" name="Google Shape;89;p1"/>
          <p:cNvSpPr txBox="1"/>
          <p:nvPr/>
        </p:nvSpPr>
        <p:spPr>
          <a:xfrm>
            <a:off x="7217838" y="5212800"/>
            <a:ext cx="3000000" cy="378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s-419">
                <a:solidFill>
                  <a:srgbClr val="FFFFFF"/>
                </a:solidFill>
                <a:latin typeface="Oswald"/>
                <a:ea typeface="Oswald"/>
                <a:cs typeface="Oswald"/>
                <a:sym typeface="Oswald"/>
              </a:rPr>
              <a:t>Contenidos desarrollados por:</a:t>
            </a:r>
            <a:endParaRPr/>
          </a:p>
        </p:txBody>
      </p:sp>
      <p:pic>
        <p:nvPicPr>
          <p:cNvPr id="90" name="Google Shape;90;p1"/>
          <p:cNvPicPr preferRelativeResize="0"/>
          <p:nvPr/>
        </p:nvPicPr>
        <p:blipFill rotWithShape="1">
          <a:blip r:embed="rId5">
            <a:alphaModFix/>
          </a:blip>
          <a:srcRect b="25741" l="0" r="6638" t="21671"/>
          <a:stretch/>
        </p:blipFill>
        <p:spPr>
          <a:xfrm>
            <a:off x="7707150" y="5527075"/>
            <a:ext cx="2021374" cy="8798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afd4ecb441_0_37"/>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con</a:t>
            </a:r>
            <a:r>
              <a:rPr lang="es-419" sz="4400">
                <a:solidFill>
                  <a:srgbClr val="271357"/>
                </a:solidFill>
                <a:latin typeface="Oswald"/>
                <a:ea typeface="Oswald"/>
                <a:cs typeface="Oswald"/>
                <a:sym typeface="Oswald"/>
              </a:rPr>
              <a:t>SEJOS</a:t>
            </a:r>
            <a:endParaRPr b="0" i="0" sz="4400" u="none" cap="none" strike="noStrike">
              <a:solidFill>
                <a:srgbClr val="271357"/>
              </a:solidFill>
              <a:latin typeface="Oswald"/>
              <a:ea typeface="Oswald"/>
              <a:cs typeface="Oswald"/>
              <a:sym typeface="Oswald"/>
            </a:endParaRPr>
          </a:p>
        </p:txBody>
      </p:sp>
      <p:sp>
        <p:nvSpPr>
          <p:cNvPr id="157" name="Google Shape;157;gafd4ecb441_0_37"/>
          <p:cNvSpPr txBox="1"/>
          <p:nvPr/>
        </p:nvSpPr>
        <p:spPr>
          <a:xfrm>
            <a:off x="866600" y="1679425"/>
            <a:ext cx="4767300" cy="4291800"/>
          </a:xfrm>
          <a:prstGeom prst="rect">
            <a:avLst/>
          </a:prstGeom>
          <a:noFill/>
          <a:ln>
            <a:noFill/>
          </a:ln>
        </p:spPr>
        <p:txBody>
          <a:bodyPr anchorCtr="0" anchor="t" bIns="45700" lIns="91425" spcFirstLastPara="1" rIns="91425" wrap="square" tIns="45700">
            <a:noAutofit/>
          </a:bodyPr>
          <a:lstStyle/>
          <a:p>
            <a:pPr indent="-342900" lvl="0" marL="457200" marR="0" rtl="0" algn="just">
              <a:lnSpc>
                <a:spcPct val="100000"/>
              </a:lnSpc>
              <a:spcBef>
                <a:spcPts val="1200"/>
              </a:spcBef>
              <a:spcAft>
                <a:spcPts val="0"/>
              </a:spcAft>
              <a:buClr>
                <a:schemeClr val="dk1"/>
              </a:buClr>
              <a:buSzPts val="1800"/>
              <a:buFont typeface="Poppins"/>
              <a:buChar char="●"/>
            </a:pPr>
            <a:r>
              <a:rPr lang="es-419" sz="1800">
                <a:solidFill>
                  <a:schemeClr val="dk1"/>
                </a:solidFill>
                <a:latin typeface="Poppins"/>
                <a:ea typeface="Poppins"/>
                <a:cs typeface="Poppins"/>
                <a:sym typeface="Poppins"/>
              </a:rPr>
              <a:t>Saber identificar con qué tipo de fuerza de seguridad tratamos,  conocer rangos y alcances de acción.</a:t>
            </a:r>
            <a:endParaRPr sz="1800">
              <a:solidFill>
                <a:schemeClr val="dk1"/>
              </a:solidFill>
              <a:latin typeface="Poppins"/>
              <a:ea typeface="Poppins"/>
              <a:cs typeface="Poppins"/>
              <a:sym typeface="Poppins"/>
            </a:endParaRPr>
          </a:p>
          <a:p>
            <a:pPr indent="-342900" lvl="0" marL="457200" marR="0" rtl="0" algn="just">
              <a:lnSpc>
                <a:spcPct val="100000"/>
              </a:lnSpc>
              <a:spcBef>
                <a:spcPts val="0"/>
              </a:spcBef>
              <a:spcAft>
                <a:spcPts val="0"/>
              </a:spcAft>
              <a:buClr>
                <a:schemeClr val="dk1"/>
              </a:buClr>
              <a:buSzPts val="1800"/>
              <a:buFont typeface="Poppins"/>
              <a:buChar char="●"/>
            </a:pPr>
            <a:r>
              <a:rPr lang="es-419" sz="1800">
                <a:solidFill>
                  <a:schemeClr val="dk1"/>
                </a:solidFill>
                <a:latin typeface="Poppins"/>
                <a:ea typeface="Poppins"/>
                <a:cs typeface="Poppins"/>
                <a:sym typeface="Poppins"/>
              </a:rPr>
              <a:t>Ser respetuosos y evitar ser reactivos.</a:t>
            </a:r>
            <a:endParaRPr sz="1800">
              <a:solidFill>
                <a:schemeClr val="dk1"/>
              </a:solidFill>
              <a:latin typeface="Poppins"/>
              <a:ea typeface="Poppins"/>
              <a:cs typeface="Poppins"/>
              <a:sym typeface="Poppins"/>
            </a:endParaRPr>
          </a:p>
          <a:p>
            <a:pPr indent="-342900" lvl="0" marL="457200" rtl="0" algn="just">
              <a:lnSpc>
                <a:spcPct val="108000"/>
              </a:lnSpc>
              <a:spcBef>
                <a:spcPts val="0"/>
              </a:spcBef>
              <a:spcAft>
                <a:spcPts val="0"/>
              </a:spcAft>
              <a:buClr>
                <a:schemeClr val="dk1"/>
              </a:buClr>
              <a:buSzPts val="1800"/>
              <a:buFont typeface="Poppins"/>
              <a:buChar char="●"/>
            </a:pPr>
            <a:r>
              <a:rPr lang="es-419" sz="1800">
                <a:solidFill>
                  <a:schemeClr val="dk1"/>
                </a:solidFill>
                <a:latin typeface="Poppins"/>
                <a:ea typeface="Poppins"/>
                <a:cs typeface="Poppins"/>
                <a:sym typeface="Poppins"/>
              </a:rPr>
              <a:t>No cargar libretas de direcciones y teléfonos.</a:t>
            </a:r>
            <a:endParaRPr sz="1800">
              <a:solidFill>
                <a:schemeClr val="dk1"/>
              </a:solidFill>
              <a:latin typeface="Poppins"/>
              <a:ea typeface="Poppins"/>
              <a:cs typeface="Poppins"/>
              <a:sym typeface="Poppins"/>
            </a:endParaRPr>
          </a:p>
          <a:p>
            <a:pPr indent="-342900" lvl="0" marL="457200" rtl="0" algn="just">
              <a:lnSpc>
                <a:spcPct val="108000"/>
              </a:lnSpc>
              <a:spcBef>
                <a:spcPts val="0"/>
              </a:spcBef>
              <a:spcAft>
                <a:spcPts val="0"/>
              </a:spcAft>
              <a:buClr>
                <a:schemeClr val="dk1"/>
              </a:buClr>
              <a:buSzPts val="1800"/>
              <a:buFont typeface="Poppins"/>
              <a:buChar char="●"/>
            </a:pPr>
            <a:r>
              <a:rPr lang="es-419" sz="1800">
                <a:solidFill>
                  <a:schemeClr val="dk1"/>
                </a:solidFill>
                <a:latin typeface="Poppins"/>
                <a:ea typeface="Poppins"/>
                <a:cs typeface="Poppins"/>
                <a:sym typeface="Poppins"/>
              </a:rPr>
              <a:t>Llevar identificación.</a:t>
            </a:r>
            <a:endParaRPr sz="1800">
              <a:solidFill>
                <a:schemeClr val="dk1"/>
              </a:solidFill>
              <a:latin typeface="Poppins"/>
              <a:ea typeface="Poppins"/>
              <a:cs typeface="Poppins"/>
              <a:sym typeface="Poppins"/>
            </a:endParaRPr>
          </a:p>
          <a:p>
            <a:pPr indent="-342900" lvl="0" marL="457200" rtl="0" algn="just">
              <a:lnSpc>
                <a:spcPct val="108000"/>
              </a:lnSpc>
              <a:spcBef>
                <a:spcPts val="0"/>
              </a:spcBef>
              <a:spcAft>
                <a:spcPts val="0"/>
              </a:spcAft>
              <a:buClr>
                <a:schemeClr val="dk1"/>
              </a:buClr>
              <a:buSzPts val="1800"/>
              <a:buFont typeface="Poppins"/>
              <a:buChar char="●"/>
            </a:pPr>
            <a:r>
              <a:rPr lang="es-419" sz="1800">
                <a:solidFill>
                  <a:schemeClr val="dk1"/>
                </a:solidFill>
                <a:latin typeface="Poppins"/>
                <a:ea typeface="Poppins"/>
                <a:cs typeface="Poppins"/>
                <a:sym typeface="Poppins"/>
              </a:rPr>
              <a:t>Si nos fotografían y filman sin consentimiento, hacer lo mismo con la otra persona. </a:t>
            </a:r>
            <a:endParaRPr sz="1800">
              <a:solidFill>
                <a:schemeClr val="dk1"/>
              </a:solidFill>
              <a:latin typeface="Poppins"/>
              <a:ea typeface="Poppins"/>
              <a:cs typeface="Poppins"/>
              <a:sym typeface="Poppins"/>
            </a:endParaRPr>
          </a:p>
          <a:p>
            <a:pPr indent="-342900" lvl="0" marL="457200" rtl="0" algn="just">
              <a:lnSpc>
                <a:spcPct val="108000"/>
              </a:lnSpc>
              <a:spcBef>
                <a:spcPts val="0"/>
              </a:spcBef>
              <a:spcAft>
                <a:spcPts val="0"/>
              </a:spcAft>
              <a:buClr>
                <a:schemeClr val="dk1"/>
              </a:buClr>
              <a:buSzPts val="1800"/>
              <a:buFont typeface="Poppins"/>
              <a:buChar char="●"/>
            </a:pPr>
            <a:r>
              <a:rPr lang="es-419" sz="1800">
                <a:solidFill>
                  <a:schemeClr val="dk1"/>
                </a:solidFill>
                <a:latin typeface="Poppins"/>
                <a:ea typeface="Poppins"/>
                <a:cs typeface="Poppins"/>
                <a:sym typeface="Poppins"/>
              </a:rPr>
              <a:t>En caso de detención, gritar nombres y número de identificación</a:t>
            </a:r>
            <a:endParaRPr sz="1800">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158" name="Google Shape;158;gafd4ecb441_0_37"/>
          <p:cNvPicPr preferRelativeResize="0"/>
          <p:nvPr/>
        </p:nvPicPr>
        <p:blipFill>
          <a:blip r:embed="rId3">
            <a:alphaModFix/>
          </a:blip>
          <a:stretch>
            <a:fillRect/>
          </a:stretch>
        </p:blipFill>
        <p:spPr>
          <a:xfrm>
            <a:off x="7716950" y="1833548"/>
            <a:ext cx="3177349" cy="3812801"/>
          </a:xfrm>
          <a:prstGeom prst="rect">
            <a:avLst/>
          </a:prstGeom>
          <a:noFill/>
          <a:ln>
            <a:noFill/>
          </a:ln>
        </p:spPr>
      </p:pic>
      <p:sp>
        <p:nvSpPr>
          <p:cNvPr id="159" name="Google Shape;159;gafd4ecb441_0_37"/>
          <p:cNvSpPr txBox="1"/>
          <p:nvPr/>
        </p:nvSpPr>
        <p:spPr>
          <a:xfrm>
            <a:off x="7716975" y="5885000"/>
            <a:ext cx="3177300" cy="323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s-419" sz="900">
                <a:solidFill>
                  <a:schemeClr val="dk1"/>
                </a:solidFill>
                <a:latin typeface="Poppins"/>
                <a:ea typeface="Poppins"/>
                <a:cs typeface="Poppins"/>
                <a:sym typeface="Poppins"/>
              </a:rPr>
              <a:t>Autor: </a:t>
            </a:r>
            <a:r>
              <a:rPr lang="es-419" sz="900">
                <a:solidFill>
                  <a:schemeClr val="dk1"/>
                </a:solidFill>
                <a:latin typeface="Poppins"/>
                <a:ea typeface="Poppins"/>
                <a:cs typeface="Poppins"/>
                <a:sym typeface="Poppins"/>
              </a:rPr>
              <a:t>ROBERTO SCHMIDT/AFP/Getty Images.</a:t>
            </a:r>
            <a:endParaRPr sz="9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afd4ecb441_0_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¿Utilizar la </a:t>
            </a:r>
            <a:r>
              <a:rPr lang="es-419">
                <a:solidFill>
                  <a:srgbClr val="271357"/>
                </a:solidFill>
                <a:latin typeface="Oswald"/>
                <a:ea typeface="Oswald"/>
                <a:cs typeface="Oswald"/>
                <a:sym typeface="Oswald"/>
              </a:rPr>
              <a:t>NEGACIÓN PLAUSIBLE</a:t>
            </a:r>
            <a:r>
              <a:rPr lang="es-419">
                <a:solidFill>
                  <a:srgbClr val="271357"/>
                </a:solidFill>
                <a:latin typeface="Oswald"/>
                <a:ea typeface="Oswald"/>
                <a:cs typeface="Oswald"/>
                <a:sym typeface="Oswald"/>
              </a:rPr>
              <a:t>?</a:t>
            </a:r>
            <a:endParaRPr/>
          </a:p>
        </p:txBody>
      </p:sp>
      <p:sp>
        <p:nvSpPr>
          <p:cNvPr id="165" name="Google Shape;165;gafd4ecb441_0_53"/>
          <p:cNvSpPr txBox="1"/>
          <p:nvPr>
            <p:ph idx="1" type="body"/>
          </p:nvPr>
        </p:nvSpPr>
        <p:spPr>
          <a:xfrm>
            <a:off x="838200" y="1994950"/>
            <a:ext cx="4421700" cy="43512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200"/>
              </a:spcBef>
              <a:spcAft>
                <a:spcPts val="0"/>
              </a:spcAft>
              <a:buClr>
                <a:schemeClr val="dk1"/>
              </a:buClr>
              <a:buSzPts val="1100"/>
              <a:buFont typeface="Arial"/>
              <a:buNone/>
            </a:pPr>
            <a:r>
              <a:rPr lang="es-419" sz="2100">
                <a:latin typeface="Poppins"/>
                <a:ea typeface="Poppins"/>
                <a:cs typeface="Poppins"/>
                <a:sym typeface="Poppins"/>
              </a:rPr>
              <a:t>La negación plausible implica negar el conocimiento o la responsabilidad de cualquier acción condenable cometida, generando una coartada u otro argumento que fortalezca nuestra posición. </a:t>
            </a:r>
            <a:endParaRPr sz="2100">
              <a:latin typeface="Poppins"/>
              <a:ea typeface="Poppins"/>
              <a:cs typeface="Poppins"/>
              <a:sym typeface="Poppins"/>
            </a:endParaRPr>
          </a:p>
          <a:p>
            <a:pPr indent="0" lvl="0" marL="0" rtl="0" algn="just">
              <a:lnSpc>
                <a:spcPct val="90000"/>
              </a:lnSpc>
              <a:spcBef>
                <a:spcPts val="1000"/>
              </a:spcBef>
              <a:spcAft>
                <a:spcPts val="0"/>
              </a:spcAft>
              <a:buSzPts val="1800"/>
              <a:buNone/>
            </a:pPr>
            <a:r>
              <a:t/>
            </a:r>
            <a:endParaRPr/>
          </a:p>
        </p:txBody>
      </p:sp>
      <p:pic>
        <p:nvPicPr>
          <p:cNvPr id="166" name="Google Shape;166;gafd4ecb441_0_53"/>
          <p:cNvPicPr preferRelativeResize="0"/>
          <p:nvPr/>
        </p:nvPicPr>
        <p:blipFill>
          <a:blip r:embed="rId3">
            <a:alphaModFix/>
          </a:blip>
          <a:stretch>
            <a:fillRect/>
          </a:stretch>
        </p:blipFill>
        <p:spPr>
          <a:xfrm>
            <a:off x="6179050" y="1729650"/>
            <a:ext cx="5303025" cy="371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afd4ecb441_0_59"/>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72" name="Google Shape;172;gafd4ecb441_0_59"/>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SEGURIDAD DIGITAL BÁSICA</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PARA PERIODISTAS</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afd4ecb441_0_64"/>
          <p:cNvSpPr txBox="1"/>
          <p:nvPr>
            <p:ph type="title"/>
          </p:nvPr>
        </p:nvSpPr>
        <p:spPr>
          <a:xfrm>
            <a:off x="838200" y="5662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principales </a:t>
            </a:r>
            <a:r>
              <a:rPr lang="es-419">
                <a:solidFill>
                  <a:srgbClr val="271357"/>
                </a:solidFill>
                <a:latin typeface="Oswald"/>
                <a:ea typeface="Oswald"/>
                <a:cs typeface="Oswald"/>
                <a:sym typeface="Oswald"/>
              </a:rPr>
              <a:t>MEDIDAS</a:t>
            </a:r>
            <a:endParaRPr/>
          </a:p>
        </p:txBody>
      </p:sp>
      <p:graphicFrame>
        <p:nvGraphicFramePr>
          <p:cNvPr id="178" name="Google Shape;178;gafd4ecb441_0_64"/>
          <p:cNvGraphicFramePr/>
          <p:nvPr/>
        </p:nvGraphicFramePr>
        <p:xfrm>
          <a:off x="952500" y="1809750"/>
          <a:ext cx="3000000" cy="3000000"/>
        </p:xfrm>
        <a:graphic>
          <a:graphicData uri="http://schemas.openxmlformats.org/drawingml/2006/table">
            <a:tbl>
              <a:tblPr>
                <a:noFill/>
                <a:tableStyleId>{CA23F416-47FE-4EAA-A45E-8CD5D6E3419E}</a:tableStyleId>
              </a:tblPr>
              <a:tblGrid>
                <a:gridCol w="3429000"/>
                <a:gridCol w="3429000"/>
                <a:gridCol w="3429000"/>
              </a:tblGrid>
              <a:tr h="381000">
                <a:tc>
                  <a:txBody>
                    <a:bodyPr/>
                    <a:lstStyle/>
                    <a:p>
                      <a:pPr indent="0" lvl="0" marL="0" marR="0" rtl="0" algn="l">
                        <a:lnSpc>
                          <a:spcPct val="107916"/>
                        </a:lnSpc>
                        <a:spcBef>
                          <a:spcPts val="0"/>
                        </a:spcBef>
                        <a:spcAft>
                          <a:spcPts val="0"/>
                        </a:spcAft>
                        <a:buClr>
                          <a:schemeClr val="dk1"/>
                        </a:buClr>
                        <a:buSzPts val="1100"/>
                        <a:buFont typeface="Arial"/>
                        <a:buNone/>
                      </a:pPr>
                      <a:r>
                        <a:rPr b="1" lang="es-419">
                          <a:solidFill>
                            <a:schemeClr val="dk1"/>
                          </a:solidFill>
                          <a:latin typeface="Poppins"/>
                          <a:ea typeface="Poppins"/>
                          <a:cs typeface="Poppins"/>
                          <a:sym typeface="Poppins"/>
                        </a:rPr>
                        <a:t>contraseñas</a:t>
                      </a:r>
                      <a:endParaRPr sz="1400"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chemeClr val="dk1"/>
                        </a:buClr>
                        <a:buSzPts val="1100"/>
                        <a:buFont typeface="Arial"/>
                        <a:buNone/>
                      </a:pPr>
                      <a:r>
                        <a:rPr b="1" lang="es-419">
                          <a:solidFill>
                            <a:schemeClr val="dk1"/>
                          </a:solidFill>
                          <a:latin typeface="Poppins"/>
                          <a:ea typeface="Poppins"/>
                          <a:cs typeface="Poppins"/>
                          <a:sym typeface="Poppins"/>
                        </a:rPr>
                        <a:t>gestor de contraseñas</a:t>
                      </a:r>
                      <a:endParaRPr sz="1400" u="none" cap="none" strike="noStrike">
                        <a:latin typeface="Poppins"/>
                        <a:ea typeface="Poppins"/>
                        <a:cs typeface="Poppins"/>
                        <a:sym typeface="Poppins"/>
                      </a:endParaRPr>
                    </a:p>
                  </a:txBody>
                  <a:tcPr marT="91425" marB="91425" marR="91425" marL="91425">
                    <a:solidFill>
                      <a:srgbClr val="5EAA8F"/>
                    </a:solidFill>
                  </a:tcPr>
                </a:tc>
                <a:tc>
                  <a:txBody>
                    <a:bodyPr/>
                    <a:lstStyle/>
                    <a:p>
                      <a:pPr indent="0" lvl="0" marL="0" marR="0" rtl="0" algn="l">
                        <a:lnSpc>
                          <a:spcPct val="107916"/>
                        </a:lnSpc>
                        <a:spcBef>
                          <a:spcPts val="0"/>
                        </a:spcBef>
                        <a:spcAft>
                          <a:spcPts val="0"/>
                        </a:spcAft>
                        <a:buClr>
                          <a:schemeClr val="dk1"/>
                        </a:buClr>
                        <a:buSzPts val="1100"/>
                        <a:buFont typeface="Arial"/>
                        <a:buNone/>
                      </a:pPr>
                      <a:r>
                        <a:rPr b="1" lang="es-419">
                          <a:solidFill>
                            <a:schemeClr val="dk1"/>
                          </a:solidFill>
                          <a:latin typeface="Poppins"/>
                          <a:ea typeface="Poppins"/>
                          <a:cs typeface="Poppins"/>
                          <a:sym typeface="Poppins"/>
                        </a:rPr>
                        <a:t>verificación de 2 pasos</a:t>
                      </a:r>
                      <a:endParaRPr sz="1400" u="none" cap="none" strike="noStrike">
                        <a:latin typeface="Poppins"/>
                        <a:ea typeface="Poppins"/>
                        <a:cs typeface="Poppins"/>
                        <a:sym typeface="Poppins"/>
                      </a:endParaRPr>
                    </a:p>
                  </a:txBody>
                  <a:tcPr marT="91425" marB="91425" marR="91425" marL="91425">
                    <a:solidFill>
                      <a:srgbClr val="5EAA8F"/>
                    </a:solidFill>
                  </a:tcPr>
                </a:tc>
              </a:tr>
              <a:tr h="381000">
                <a:tc>
                  <a:txBody>
                    <a:bodyPr/>
                    <a:lstStyle/>
                    <a:p>
                      <a:pPr indent="0" lvl="0" marL="0" marR="0" rtl="0" algn="l">
                        <a:lnSpc>
                          <a:spcPct val="107916"/>
                        </a:lnSpc>
                        <a:spcBef>
                          <a:spcPts val="0"/>
                        </a:spcBef>
                        <a:spcAft>
                          <a:spcPts val="0"/>
                        </a:spcAft>
                        <a:buClr>
                          <a:schemeClr val="dk1"/>
                        </a:buClr>
                        <a:buSzPts val="1100"/>
                        <a:buFont typeface="Arial"/>
                        <a:buNone/>
                      </a:pPr>
                      <a:r>
                        <a:rPr lang="es-419" sz="1300">
                          <a:solidFill>
                            <a:schemeClr val="dk1"/>
                          </a:solidFill>
                          <a:latin typeface="Poppins"/>
                          <a:ea typeface="Poppins"/>
                          <a:cs typeface="Poppins"/>
                          <a:sym typeface="Poppins"/>
                        </a:rPr>
                        <a:t>Son nuestra primera línea de defensa. Se recomienda: </a:t>
                      </a:r>
                      <a:endParaRPr sz="1300">
                        <a:solidFill>
                          <a:schemeClr val="dk1"/>
                        </a:solidFill>
                        <a:latin typeface="Poppins"/>
                        <a:ea typeface="Poppins"/>
                        <a:cs typeface="Poppins"/>
                        <a:sym typeface="Poppins"/>
                      </a:endParaRPr>
                    </a:p>
                    <a:p>
                      <a:pPr indent="-311150" lvl="0" marL="457200" rtl="0" algn="l">
                        <a:lnSpc>
                          <a:spcPct val="115000"/>
                        </a:lnSpc>
                        <a:spcBef>
                          <a:spcPts val="120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Utiliza  caracteres alfanuméricos (letras mayúsculas, minúsculas, números) y símbolos. </a:t>
                      </a:r>
                      <a:endParaRPr sz="1300">
                        <a:solidFill>
                          <a:schemeClr val="dk1"/>
                        </a:solidFill>
                        <a:latin typeface="Poppins"/>
                        <a:ea typeface="Poppins"/>
                        <a:cs typeface="Poppins"/>
                        <a:sym typeface="Poppins"/>
                      </a:endParaRPr>
                    </a:p>
                    <a:p>
                      <a:pPr indent="-311150" lvl="0" marL="457200" rtl="0" algn="l">
                        <a:lnSpc>
                          <a:spcPct val="115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Utiliza frases que puedas recordar y reemplaza </a:t>
                      </a:r>
                      <a:r>
                        <a:rPr lang="es-419" sz="1300">
                          <a:solidFill>
                            <a:schemeClr val="dk1"/>
                          </a:solidFill>
                          <a:latin typeface="Poppins"/>
                          <a:ea typeface="Poppins"/>
                          <a:cs typeface="Poppins"/>
                          <a:sym typeface="Poppins"/>
                        </a:rPr>
                        <a:t>caracteres</a:t>
                      </a:r>
                      <a:r>
                        <a:rPr lang="es-419" sz="1300">
                          <a:solidFill>
                            <a:schemeClr val="dk1"/>
                          </a:solidFill>
                          <a:latin typeface="Poppins"/>
                          <a:ea typeface="Poppins"/>
                          <a:cs typeface="Poppins"/>
                          <a:sym typeface="Poppins"/>
                        </a:rPr>
                        <a:t> </a:t>
                      </a:r>
                      <a:r>
                        <a:rPr lang="es-419" sz="1300">
                          <a:solidFill>
                            <a:schemeClr val="dk1"/>
                          </a:solidFill>
                          <a:latin typeface="Poppins"/>
                          <a:ea typeface="Poppins"/>
                          <a:cs typeface="Poppins"/>
                          <a:sym typeface="Poppins"/>
                        </a:rPr>
                        <a:t>alfabéticos</a:t>
                      </a:r>
                      <a:r>
                        <a:rPr lang="es-419" sz="1300">
                          <a:solidFill>
                            <a:schemeClr val="dk1"/>
                          </a:solidFill>
                          <a:latin typeface="Poppins"/>
                          <a:ea typeface="Poppins"/>
                          <a:cs typeface="Poppins"/>
                          <a:sym typeface="Poppins"/>
                        </a:rPr>
                        <a:t> con números</a:t>
                      </a:r>
                      <a:endParaRPr sz="1300">
                        <a:solidFill>
                          <a:schemeClr val="dk1"/>
                        </a:solidFill>
                        <a:latin typeface="Poppins"/>
                        <a:ea typeface="Poppins"/>
                        <a:cs typeface="Poppins"/>
                        <a:sym typeface="Poppins"/>
                      </a:endParaRPr>
                    </a:p>
                    <a:p>
                      <a:pPr indent="-311150" lvl="0" marL="457200" rtl="0" algn="l">
                        <a:lnSpc>
                          <a:spcPct val="115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No reveles tus contraseñas y evita información personal</a:t>
                      </a:r>
                      <a:endParaRPr sz="1300">
                        <a:solidFill>
                          <a:schemeClr val="dk1"/>
                        </a:solidFill>
                        <a:latin typeface="Poppins"/>
                        <a:ea typeface="Poppins"/>
                        <a:cs typeface="Poppins"/>
                        <a:sym typeface="Poppins"/>
                      </a:endParaRPr>
                    </a:p>
                    <a:p>
                      <a:pPr indent="-311150" lvl="0" marL="457200" rtl="0" algn="l">
                        <a:lnSpc>
                          <a:spcPct val="115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No usar la misma contraseña para todo.</a:t>
                      </a:r>
                      <a:endParaRPr sz="1300">
                        <a:solidFill>
                          <a:schemeClr val="dk1"/>
                        </a:solidFill>
                        <a:latin typeface="Poppins"/>
                        <a:ea typeface="Poppins"/>
                        <a:cs typeface="Poppins"/>
                        <a:sym typeface="Poppins"/>
                      </a:endParaRPr>
                    </a:p>
                  </a:txBody>
                  <a:tcPr marT="91425" marB="91425" marR="91425" marL="91425"/>
                </a:tc>
                <a:tc>
                  <a:txBody>
                    <a:bodyPr/>
                    <a:lstStyle/>
                    <a:p>
                      <a:pPr indent="0" lvl="0" marL="0" rtl="0" algn="just">
                        <a:lnSpc>
                          <a:spcPct val="108000"/>
                        </a:lnSpc>
                        <a:spcBef>
                          <a:spcPts val="1200"/>
                        </a:spcBef>
                        <a:spcAft>
                          <a:spcPts val="0"/>
                        </a:spcAft>
                        <a:buClr>
                          <a:schemeClr val="dk1"/>
                        </a:buClr>
                        <a:buSzPts val="1100"/>
                        <a:buFont typeface="Arial"/>
                        <a:buNone/>
                      </a:pPr>
                      <a:r>
                        <a:rPr lang="es-419" sz="1300">
                          <a:solidFill>
                            <a:schemeClr val="dk1"/>
                          </a:solidFill>
                          <a:latin typeface="Poppins"/>
                          <a:ea typeface="Poppins"/>
                          <a:cs typeface="Poppins"/>
                          <a:sym typeface="Poppins"/>
                        </a:rPr>
                        <a:t>Son programas que puedes descargar en tu teléfono o computadora y que te permiten almacenar de manera segura todas tus contraseñas en un mismo lugar y mantener acceso a las mismas desde todos nuestros dispositivos. </a:t>
                      </a:r>
                      <a:endParaRPr sz="1300">
                        <a:solidFill>
                          <a:schemeClr val="dk1"/>
                        </a:solidFill>
                        <a:latin typeface="Poppins"/>
                        <a:ea typeface="Poppins"/>
                        <a:cs typeface="Poppins"/>
                        <a:sym typeface="Poppins"/>
                      </a:endParaRPr>
                    </a:p>
                    <a:p>
                      <a:pPr indent="0" lvl="0" marL="0" rtl="0" algn="just">
                        <a:lnSpc>
                          <a:spcPct val="108000"/>
                        </a:lnSpc>
                        <a:spcBef>
                          <a:spcPts val="1200"/>
                        </a:spcBef>
                        <a:spcAft>
                          <a:spcPts val="1000"/>
                        </a:spcAft>
                        <a:buClr>
                          <a:schemeClr val="dk1"/>
                        </a:buClr>
                        <a:buSzPts val="1100"/>
                        <a:buFont typeface="Arial"/>
                        <a:buNone/>
                      </a:pPr>
                      <a:r>
                        <a:rPr lang="es-419" sz="1300">
                          <a:solidFill>
                            <a:schemeClr val="dk1"/>
                          </a:solidFill>
                          <a:latin typeface="Poppins"/>
                          <a:ea typeface="Poppins"/>
                          <a:cs typeface="Poppins"/>
                          <a:sym typeface="Poppins"/>
                        </a:rPr>
                        <a:t>Te sugerimos usar LastPass o KeePass.</a:t>
                      </a:r>
                      <a:endParaRPr sz="1300">
                        <a:solidFill>
                          <a:schemeClr val="dk1"/>
                        </a:solidFill>
                        <a:latin typeface="Poppins"/>
                        <a:ea typeface="Poppins"/>
                        <a:cs typeface="Poppins"/>
                        <a:sym typeface="Poppins"/>
                      </a:endParaRPr>
                    </a:p>
                  </a:txBody>
                  <a:tcPr marT="91425" marB="91425" marR="91425" marL="91425"/>
                </a:tc>
                <a:tc>
                  <a:txBody>
                    <a:bodyPr/>
                    <a:lstStyle/>
                    <a:p>
                      <a:pPr indent="0" lvl="0" marL="0" rtl="0" algn="just">
                        <a:lnSpc>
                          <a:spcPct val="108000"/>
                        </a:lnSpc>
                        <a:spcBef>
                          <a:spcPts val="1200"/>
                        </a:spcBef>
                        <a:spcAft>
                          <a:spcPts val="0"/>
                        </a:spcAft>
                        <a:buClr>
                          <a:schemeClr val="dk1"/>
                        </a:buClr>
                        <a:buSzPts val="1100"/>
                        <a:buFont typeface="Arial"/>
                        <a:buNone/>
                      </a:pPr>
                      <a:r>
                        <a:rPr lang="es-419" sz="1300">
                          <a:solidFill>
                            <a:schemeClr val="dk1"/>
                          </a:solidFill>
                          <a:latin typeface="Poppins"/>
                          <a:ea typeface="Poppins"/>
                          <a:cs typeface="Poppins"/>
                          <a:sym typeface="Poppins"/>
                        </a:rPr>
                        <a:t>Barrera de protección adicional a nuestras cuentas, por lo que se nos solicita usar un método adicional para verificar nuestra identidad:</a:t>
                      </a:r>
                      <a:endParaRPr sz="1300">
                        <a:solidFill>
                          <a:schemeClr val="dk1"/>
                        </a:solidFill>
                        <a:latin typeface="Poppins"/>
                        <a:ea typeface="Poppins"/>
                        <a:cs typeface="Poppins"/>
                        <a:sym typeface="Poppins"/>
                      </a:endParaRPr>
                    </a:p>
                    <a:p>
                      <a:pPr indent="-311150" lvl="0" marL="457200" rtl="0" algn="just">
                        <a:lnSpc>
                          <a:spcPct val="108000"/>
                        </a:lnSpc>
                        <a:spcBef>
                          <a:spcPts val="120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Mensaje de texto en nuestro celular</a:t>
                      </a:r>
                      <a:endParaRPr sz="1300">
                        <a:solidFill>
                          <a:schemeClr val="dk1"/>
                        </a:solidFill>
                        <a:latin typeface="Poppins"/>
                        <a:ea typeface="Poppins"/>
                        <a:cs typeface="Poppins"/>
                        <a:sym typeface="Poppins"/>
                      </a:endParaRPr>
                    </a:p>
                    <a:p>
                      <a:pPr indent="-311150" lvl="0" marL="457200" rtl="0" algn="just">
                        <a:lnSpc>
                          <a:spcPct val="108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Uso de llaves de seguridad (dispositivos USB o NFC que usamos para verificar nuestra identidad)</a:t>
                      </a:r>
                      <a:endParaRPr sz="1300">
                        <a:solidFill>
                          <a:schemeClr val="dk1"/>
                        </a:solidFill>
                        <a:latin typeface="Poppins"/>
                        <a:ea typeface="Poppins"/>
                        <a:cs typeface="Poppins"/>
                        <a:sym typeface="Poppins"/>
                      </a:endParaRPr>
                    </a:p>
                    <a:p>
                      <a:pPr indent="-311150" lvl="0" marL="457200" rtl="0" algn="just">
                        <a:lnSpc>
                          <a:spcPct val="108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Códigos de respaldo</a:t>
                      </a:r>
                      <a:endParaRPr sz="1300">
                        <a:solidFill>
                          <a:schemeClr val="dk1"/>
                        </a:solidFill>
                        <a:latin typeface="Poppins"/>
                        <a:ea typeface="Poppins"/>
                        <a:cs typeface="Poppins"/>
                        <a:sym typeface="Poppins"/>
                      </a:endParaRPr>
                    </a:p>
                    <a:p>
                      <a:pPr indent="-311150" lvl="0" marL="457200" rtl="0" algn="just">
                        <a:lnSpc>
                          <a:spcPct val="108000"/>
                        </a:lnSpc>
                        <a:spcBef>
                          <a:spcPts val="0"/>
                        </a:spcBef>
                        <a:spcAft>
                          <a:spcPts val="0"/>
                        </a:spcAft>
                        <a:buClr>
                          <a:schemeClr val="dk1"/>
                        </a:buClr>
                        <a:buSzPts val="1300"/>
                        <a:buFont typeface="Poppins"/>
                        <a:buChar char="●"/>
                      </a:pPr>
                      <a:r>
                        <a:rPr lang="es-419" sz="1300">
                          <a:solidFill>
                            <a:schemeClr val="dk1"/>
                          </a:solidFill>
                          <a:latin typeface="Poppins"/>
                          <a:ea typeface="Poppins"/>
                          <a:cs typeface="Poppins"/>
                          <a:sym typeface="Poppins"/>
                        </a:rPr>
                        <a:t>Aplicaciones de autenticaciones</a:t>
                      </a:r>
                      <a:endParaRPr sz="1300">
                        <a:solidFill>
                          <a:schemeClr val="dk1"/>
                        </a:solidFill>
                        <a:latin typeface="Poppins"/>
                        <a:ea typeface="Poppins"/>
                        <a:cs typeface="Poppins"/>
                        <a:sym typeface="Poppins"/>
                      </a:endParaRPr>
                    </a:p>
                    <a:p>
                      <a:pPr indent="0" lvl="0" marL="0" marR="0" rtl="0" algn="l">
                        <a:lnSpc>
                          <a:spcPct val="107916"/>
                        </a:lnSpc>
                        <a:spcBef>
                          <a:spcPts val="1000"/>
                        </a:spcBef>
                        <a:spcAft>
                          <a:spcPts val="0"/>
                        </a:spcAft>
                        <a:buClr>
                          <a:schemeClr val="dk1"/>
                        </a:buClr>
                        <a:buSzPts val="1100"/>
                        <a:buFont typeface="Arial"/>
                        <a:buNone/>
                      </a:pPr>
                      <a:r>
                        <a:t/>
                      </a:r>
                      <a:endParaRPr sz="1300">
                        <a:solidFill>
                          <a:schemeClr val="dk1"/>
                        </a:solidFill>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b5e59a6cac_0_51"/>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84" name="Google Shape;184;gb5e59a6cac_0_51"/>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CUIDADO DEL</a:t>
            </a:r>
            <a:r>
              <a:rPr lang="es-419" sz="5400">
                <a:solidFill>
                  <a:schemeClr val="lt1"/>
                </a:solidFill>
                <a:latin typeface="Oswald"/>
                <a:ea typeface="Oswald"/>
                <a:cs typeface="Oswald"/>
                <a:sym typeface="Oswald"/>
              </a:rPr>
              <a:t> </a:t>
            </a:r>
            <a:r>
              <a:rPr lang="es-419" sz="5400">
                <a:solidFill>
                  <a:srgbClr val="5EAA8F"/>
                </a:solidFill>
                <a:latin typeface="Oswald"/>
                <a:ea typeface="Oswald"/>
                <a:cs typeface="Oswald"/>
                <a:sym typeface="Oswald"/>
              </a:rPr>
              <a:t>DISPOSITIVO MÓVIL</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b5e59a6cac_0_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cuidados </a:t>
            </a:r>
            <a:r>
              <a:rPr lang="es-419">
                <a:solidFill>
                  <a:srgbClr val="271357"/>
                </a:solidFill>
                <a:latin typeface="Oswald"/>
                <a:ea typeface="Oswald"/>
                <a:cs typeface="Oswald"/>
                <a:sym typeface="Oswald"/>
              </a:rPr>
              <a:t>MÍNIMOS</a:t>
            </a:r>
            <a:endParaRPr b="1" sz="5000">
              <a:solidFill>
                <a:srgbClr val="271357"/>
              </a:solidFill>
            </a:endParaRPr>
          </a:p>
        </p:txBody>
      </p:sp>
      <p:sp>
        <p:nvSpPr>
          <p:cNvPr id="190" name="Google Shape;190;gb5e59a6cac_0_56"/>
          <p:cNvSpPr txBox="1"/>
          <p:nvPr>
            <p:ph idx="1" type="body"/>
          </p:nvPr>
        </p:nvSpPr>
        <p:spPr>
          <a:xfrm>
            <a:off x="838200" y="1690825"/>
            <a:ext cx="10515600" cy="43512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None/>
            </a:pPr>
            <a:r>
              <a:rPr lang="es-419" sz="1800">
                <a:latin typeface="Poppins"/>
                <a:ea typeface="Poppins"/>
                <a:cs typeface="Poppins"/>
                <a:sym typeface="Poppins"/>
              </a:rPr>
              <a:t>Nuestro dispositivo móvil contiene información nuestra e incluso relacionada al ámbito laboral, es por esto que debemos tomar en cuenta las siguientes recomendaciones para mantener estos datos y archivos seguros.</a:t>
            </a:r>
            <a:endParaRPr sz="1800">
              <a:latin typeface="Poppins"/>
              <a:ea typeface="Poppins"/>
              <a:cs typeface="Poppins"/>
              <a:sym typeface="Poppins"/>
            </a:endParaRPr>
          </a:p>
          <a:p>
            <a:pPr indent="-342900" lvl="0" marL="457200" rtl="0" algn="just">
              <a:lnSpc>
                <a:spcPct val="115000"/>
              </a:lnSpc>
              <a:spcBef>
                <a:spcPts val="1200"/>
              </a:spcBef>
              <a:spcAft>
                <a:spcPts val="0"/>
              </a:spcAft>
              <a:buSzPts val="1800"/>
              <a:buFont typeface="Poppins"/>
              <a:buChar char="•"/>
            </a:pPr>
            <a:r>
              <a:rPr lang="es-419" sz="1800">
                <a:latin typeface="Poppins"/>
                <a:ea typeface="Poppins"/>
                <a:cs typeface="Poppins"/>
                <a:sym typeface="Poppins"/>
              </a:rPr>
              <a:t>Bloqueo de pantalla (PIN numérico, contraseña o patrón). Los métodos que utilizan tecnología biométrica (huella dactilar, reconocimiento facial, etc) no suelen ser muy seguros en caso de detención o secuestro.</a:t>
            </a:r>
            <a:endParaRPr sz="1800">
              <a:latin typeface="Poppins"/>
              <a:ea typeface="Poppins"/>
              <a:cs typeface="Poppins"/>
              <a:sym typeface="Poppins"/>
            </a:endParaRPr>
          </a:p>
          <a:p>
            <a:pPr indent="-342900" lvl="0" marL="457200" rtl="0" algn="just">
              <a:lnSpc>
                <a:spcPct val="115000"/>
              </a:lnSpc>
              <a:spcBef>
                <a:spcPts val="0"/>
              </a:spcBef>
              <a:spcAft>
                <a:spcPts val="0"/>
              </a:spcAft>
              <a:buSzPts val="1800"/>
              <a:buFont typeface="Poppins"/>
              <a:buChar char="•"/>
            </a:pPr>
            <a:r>
              <a:rPr lang="es-419" sz="1800">
                <a:latin typeface="Poppins"/>
                <a:ea typeface="Poppins"/>
                <a:cs typeface="Poppins"/>
                <a:sym typeface="Poppins"/>
              </a:rPr>
              <a:t>Ocultar notificaciones flotantes en la pantalla. </a:t>
            </a:r>
            <a:endParaRPr sz="1800">
              <a:latin typeface="Poppins"/>
              <a:ea typeface="Poppins"/>
              <a:cs typeface="Poppins"/>
              <a:sym typeface="Poppins"/>
            </a:endParaRPr>
          </a:p>
          <a:p>
            <a:pPr indent="-342900" lvl="1" marL="914400" rtl="0" algn="l">
              <a:lnSpc>
                <a:spcPct val="115000"/>
              </a:lnSpc>
              <a:spcBef>
                <a:spcPts val="0"/>
              </a:spcBef>
              <a:spcAft>
                <a:spcPts val="0"/>
              </a:spcAft>
              <a:buSzPts val="1800"/>
              <a:buChar char="•"/>
            </a:pPr>
            <a:r>
              <a:rPr b="1" lang="es-419" sz="1800">
                <a:latin typeface="Poppins"/>
                <a:ea typeface="Poppins"/>
                <a:cs typeface="Poppins"/>
                <a:sym typeface="Poppins"/>
              </a:rPr>
              <a:t>Android podemos seguir esta ruta:</a:t>
            </a:r>
            <a:r>
              <a:rPr lang="es-419" sz="1800">
                <a:latin typeface="Poppins"/>
                <a:ea typeface="Poppins"/>
                <a:cs typeface="Poppins"/>
                <a:sym typeface="Poppins"/>
              </a:rPr>
              <a:t> Configuración &gt; Notificaciones &gt; Menú de configuración &gt; En la pantalla bloqueada &gt; “No mostrar notificaciones” u “Ocultar contenido confidencial de las notificaciones”.</a:t>
            </a:r>
            <a:endParaRPr sz="1800">
              <a:latin typeface="Poppins"/>
              <a:ea typeface="Poppins"/>
              <a:cs typeface="Poppins"/>
              <a:sym typeface="Poppins"/>
            </a:endParaRPr>
          </a:p>
          <a:p>
            <a:pPr indent="-298450" lvl="1" marL="914400" rtl="0" algn="l">
              <a:lnSpc>
                <a:spcPct val="115000"/>
              </a:lnSpc>
              <a:spcBef>
                <a:spcPts val="0"/>
              </a:spcBef>
              <a:spcAft>
                <a:spcPts val="0"/>
              </a:spcAft>
              <a:buSzPts val="1100"/>
              <a:buChar char="•"/>
            </a:pPr>
            <a:r>
              <a:rPr b="1" lang="es-419" sz="1800">
                <a:latin typeface="Poppins"/>
                <a:ea typeface="Poppins"/>
                <a:cs typeface="Poppins"/>
                <a:sym typeface="Poppins"/>
              </a:rPr>
              <a:t>iOS podemos seguir esta ruta: </a:t>
            </a:r>
            <a:r>
              <a:rPr lang="es-419" sz="1800">
                <a:latin typeface="Poppins"/>
                <a:ea typeface="Poppins"/>
                <a:cs typeface="Poppins"/>
                <a:sym typeface="Poppins"/>
              </a:rPr>
              <a:t>Configuración &gt; Notificaciones &gt; “Mostrar notificaciones” (Activar o desactivar) &gt; Previsualización (Desactivar).</a:t>
            </a:r>
            <a:br>
              <a:rPr lang="es-419" sz="1200"/>
            </a:br>
            <a:endParaRPr sz="1200"/>
          </a:p>
          <a:p>
            <a:pPr indent="0" lvl="0" marL="457200" rtl="0" algn="l">
              <a:lnSpc>
                <a:spcPct val="115000"/>
              </a:lnSpc>
              <a:spcBef>
                <a:spcPts val="1200"/>
              </a:spcBef>
              <a:spcAft>
                <a:spcPts val="0"/>
              </a:spcAft>
              <a:buNone/>
            </a:pPr>
            <a:r>
              <a:t/>
            </a:r>
            <a:endParaRPr sz="2100">
              <a:latin typeface="Poppins"/>
              <a:ea typeface="Poppins"/>
              <a:cs typeface="Poppins"/>
              <a:sym typeface="Poppins"/>
            </a:endParaRPr>
          </a:p>
          <a:p>
            <a:pPr indent="0" lvl="0" marL="0" rtl="0" algn="l">
              <a:lnSpc>
                <a:spcPct val="107916"/>
              </a:lnSpc>
              <a:spcBef>
                <a:spcPts val="1200"/>
              </a:spcBef>
              <a:spcAft>
                <a:spcPts val="0"/>
              </a:spcAft>
              <a:buNone/>
            </a:pPr>
            <a:br>
              <a:rPr lang="es-419" sz="2000">
                <a:latin typeface="Poppins"/>
                <a:ea typeface="Poppins"/>
                <a:cs typeface="Poppins"/>
                <a:sym typeface="Poppins"/>
              </a:rPr>
            </a:br>
            <a:endParaRPr sz="20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b5e59a6cac_0_64"/>
          <p:cNvSpPr txBox="1"/>
          <p:nvPr>
            <p:ph type="title"/>
          </p:nvPr>
        </p:nvSpPr>
        <p:spPr>
          <a:xfrm>
            <a:off x="838200" y="4787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¿qué hacer en caso de </a:t>
            </a:r>
            <a:r>
              <a:rPr lang="es-419">
                <a:solidFill>
                  <a:srgbClr val="271357"/>
                </a:solidFill>
                <a:latin typeface="Oswald"/>
                <a:ea typeface="Oswald"/>
                <a:cs typeface="Oswald"/>
                <a:sym typeface="Oswald"/>
              </a:rPr>
              <a:t>ROBO O EXTRAVÍO</a:t>
            </a:r>
            <a:r>
              <a:rPr lang="es-419">
                <a:solidFill>
                  <a:srgbClr val="271357"/>
                </a:solidFill>
                <a:latin typeface="Oswald"/>
                <a:ea typeface="Oswald"/>
                <a:cs typeface="Oswald"/>
                <a:sym typeface="Oswald"/>
              </a:rPr>
              <a:t>?</a:t>
            </a:r>
            <a:endParaRPr/>
          </a:p>
        </p:txBody>
      </p:sp>
      <p:sp>
        <p:nvSpPr>
          <p:cNvPr id="196" name="Google Shape;196;gb5e59a6cac_0_64"/>
          <p:cNvSpPr txBox="1"/>
          <p:nvPr>
            <p:ph idx="1" type="body"/>
          </p:nvPr>
        </p:nvSpPr>
        <p:spPr>
          <a:xfrm>
            <a:off x="838200" y="2065925"/>
            <a:ext cx="44217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s-419" sz="1800">
                <a:latin typeface="Poppins"/>
                <a:ea typeface="Poppins"/>
                <a:cs typeface="Poppins"/>
                <a:sym typeface="Poppins"/>
              </a:rPr>
              <a:t>Primero y muy importante ¡Mantén la calma!</a:t>
            </a:r>
            <a:endParaRPr sz="1700">
              <a:latin typeface="Poppins"/>
              <a:ea typeface="Poppins"/>
              <a:cs typeface="Poppins"/>
              <a:sym typeface="Poppins"/>
            </a:endParaRPr>
          </a:p>
          <a:p>
            <a:pPr indent="0" lvl="0" marL="0" rtl="0" algn="just">
              <a:lnSpc>
                <a:spcPct val="115000"/>
              </a:lnSpc>
              <a:spcBef>
                <a:spcPts val="1200"/>
              </a:spcBef>
              <a:spcAft>
                <a:spcPts val="0"/>
              </a:spcAft>
              <a:buClr>
                <a:schemeClr val="dk1"/>
              </a:buClr>
              <a:buSzPts val="1100"/>
              <a:buFont typeface="Arial"/>
              <a:buNone/>
            </a:pPr>
            <a:r>
              <a:rPr lang="es-419" sz="1800">
                <a:latin typeface="Poppins"/>
                <a:ea typeface="Poppins"/>
                <a:cs typeface="Poppins"/>
                <a:sym typeface="Poppins"/>
              </a:rPr>
              <a:t>Segundo, tengas Iphone o Android puedes localizar, bloquear y borrar los datos del dispositivo de forma remota, siempre que el mismo esté conectado a la red de datos o una red Wi-Fi y la opción esté activada en el dispositivo.</a:t>
            </a:r>
            <a:endParaRPr sz="1800">
              <a:latin typeface="Poppins"/>
              <a:ea typeface="Poppins"/>
              <a:cs typeface="Poppins"/>
              <a:sym typeface="Poppins"/>
            </a:endParaRPr>
          </a:p>
          <a:p>
            <a:pPr indent="0" lvl="0" marL="0" rtl="0" algn="just">
              <a:lnSpc>
                <a:spcPct val="100000"/>
              </a:lnSpc>
              <a:spcBef>
                <a:spcPts val="120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just">
              <a:lnSpc>
                <a:spcPct val="90000"/>
              </a:lnSpc>
              <a:spcBef>
                <a:spcPts val="1000"/>
              </a:spcBef>
              <a:spcAft>
                <a:spcPts val="0"/>
              </a:spcAft>
              <a:buSzPts val="1800"/>
              <a:buNone/>
            </a:pPr>
            <a:r>
              <a:t/>
            </a:r>
            <a:endParaRPr/>
          </a:p>
        </p:txBody>
      </p:sp>
      <p:pic>
        <p:nvPicPr>
          <p:cNvPr id="197" name="Google Shape;197;gb5e59a6cac_0_64"/>
          <p:cNvPicPr preferRelativeResize="0"/>
          <p:nvPr/>
        </p:nvPicPr>
        <p:blipFill>
          <a:blip r:embed="rId3">
            <a:alphaModFix/>
          </a:blip>
          <a:stretch>
            <a:fillRect/>
          </a:stretch>
        </p:blipFill>
        <p:spPr>
          <a:xfrm>
            <a:off x="6186125" y="2276300"/>
            <a:ext cx="4948624" cy="3299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afd4ecb441_0_7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s-419">
                <a:solidFill>
                  <a:srgbClr val="5EAA8F"/>
                </a:solidFill>
                <a:latin typeface="Oswald"/>
                <a:ea typeface="Oswald"/>
                <a:cs typeface="Oswald"/>
                <a:sym typeface="Oswald"/>
              </a:rPr>
              <a:t>medidas de </a:t>
            </a:r>
            <a:r>
              <a:rPr lang="es-419">
                <a:solidFill>
                  <a:srgbClr val="271357"/>
                </a:solidFill>
                <a:latin typeface="Oswald"/>
                <a:ea typeface="Oswald"/>
                <a:cs typeface="Oswald"/>
                <a:sym typeface="Oswald"/>
              </a:rPr>
              <a:t>SEGURIDAD</a:t>
            </a:r>
            <a:endParaRPr/>
          </a:p>
        </p:txBody>
      </p:sp>
      <p:sp>
        <p:nvSpPr>
          <p:cNvPr id="203" name="Google Shape;203;gafd4ecb441_0_70"/>
          <p:cNvSpPr txBox="1"/>
          <p:nvPr/>
        </p:nvSpPr>
        <p:spPr>
          <a:xfrm>
            <a:off x="885850" y="1828475"/>
            <a:ext cx="2903100" cy="138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2200"/>
              <a:buFont typeface="Arial"/>
              <a:buNone/>
            </a:pPr>
            <a:r>
              <a:rPr b="1" lang="es-419" sz="2200">
                <a:solidFill>
                  <a:srgbClr val="271357"/>
                </a:solidFill>
                <a:latin typeface="Poppins"/>
                <a:ea typeface="Poppins"/>
                <a:cs typeface="Poppins"/>
                <a:sym typeface="Poppins"/>
              </a:rPr>
              <a:t>mensajería</a:t>
            </a:r>
            <a:r>
              <a:rPr b="1" i="0" lang="es-419" sz="2200" u="none" cap="none" strike="noStrike">
                <a:solidFill>
                  <a:srgbClr val="271357"/>
                </a:solidFill>
                <a:latin typeface="Poppins"/>
                <a:ea typeface="Poppins"/>
                <a:cs typeface="Poppins"/>
                <a:sym typeface="Poppins"/>
              </a:rPr>
              <a:t>:</a:t>
            </a:r>
            <a:endParaRPr b="1" i="0" sz="2200" u="none" cap="none" strike="noStrike">
              <a:solidFill>
                <a:srgbClr val="271357"/>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s-419" sz="1200">
                <a:solidFill>
                  <a:schemeClr val="dk1"/>
                </a:solidFill>
                <a:latin typeface="Poppins"/>
                <a:ea typeface="Poppins"/>
                <a:cs typeface="Poppins"/>
                <a:sym typeface="Poppins"/>
              </a:rPr>
              <a:t>Si vas a manejar conversaciones sensibles o delicadas, hazlo por Signal, mientras que para tus conversaciones cotidianas puedes utilizar Whatsapp.</a:t>
            </a:r>
            <a:endParaRPr sz="1200">
              <a:solidFill>
                <a:schemeClr val="dk1"/>
              </a:solidFill>
              <a:latin typeface="Poppins"/>
              <a:ea typeface="Poppins"/>
              <a:cs typeface="Poppins"/>
              <a:sym typeface="Poppins"/>
            </a:endParaRPr>
          </a:p>
          <a:p>
            <a:pPr indent="0" lvl="0" marL="0" marR="0" rtl="0" algn="l">
              <a:lnSpc>
                <a:spcPct val="107916"/>
              </a:lnSpc>
              <a:spcBef>
                <a:spcPts val="0"/>
              </a:spcBef>
              <a:spcAft>
                <a:spcPts val="0"/>
              </a:spcAft>
              <a:buClr>
                <a:srgbClr val="000000"/>
              </a:buClr>
              <a:buSzPts val="1600"/>
              <a:buFont typeface="Arial"/>
              <a:buNone/>
            </a:pPr>
            <a:r>
              <a:t/>
            </a:r>
            <a:endParaRPr sz="1600">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sp>
        <p:nvSpPr>
          <p:cNvPr id="204" name="Google Shape;204;gafd4ecb441_0_70"/>
          <p:cNvSpPr txBox="1"/>
          <p:nvPr/>
        </p:nvSpPr>
        <p:spPr>
          <a:xfrm>
            <a:off x="4644450" y="1828475"/>
            <a:ext cx="2903100" cy="138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2200"/>
              <a:buFont typeface="Arial"/>
              <a:buNone/>
            </a:pPr>
            <a:r>
              <a:rPr b="1" lang="es-419" sz="2200">
                <a:solidFill>
                  <a:srgbClr val="271357"/>
                </a:solidFill>
                <a:latin typeface="Poppins"/>
                <a:ea typeface="Poppins"/>
                <a:cs typeface="Poppins"/>
                <a:sym typeface="Poppins"/>
              </a:rPr>
              <a:t>correo electrónico</a:t>
            </a:r>
            <a:r>
              <a:rPr b="1" i="0" lang="es-419" sz="2200" u="none" cap="none" strike="noStrike">
                <a:solidFill>
                  <a:srgbClr val="271357"/>
                </a:solidFill>
                <a:latin typeface="Poppins"/>
                <a:ea typeface="Poppins"/>
                <a:cs typeface="Poppins"/>
                <a:sym typeface="Poppins"/>
              </a:rPr>
              <a:t>:</a:t>
            </a:r>
            <a:endParaRPr b="1" i="0" sz="2200" u="none" cap="none" strike="noStrike">
              <a:solidFill>
                <a:srgbClr val="271357"/>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ts val="1100"/>
              <a:buFont typeface="Arial"/>
              <a:buNone/>
            </a:pPr>
            <a:r>
              <a:rPr lang="es-419" sz="1200">
                <a:solidFill>
                  <a:schemeClr val="dk1"/>
                </a:solidFill>
                <a:latin typeface="Poppins"/>
                <a:ea typeface="Poppins"/>
                <a:cs typeface="Poppins"/>
                <a:sym typeface="Poppins"/>
              </a:rPr>
              <a:t>Gmail es una opción recomendable por que ofrece opciones de seguridad como control de accesos, verificación de 2 pasos, barreras contra malware, identificar dispositivos conectados.</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sp>
        <p:nvSpPr>
          <p:cNvPr id="205" name="Google Shape;205;gafd4ecb441_0_70"/>
          <p:cNvSpPr txBox="1"/>
          <p:nvPr/>
        </p:nvSpPr>
        <p:spPr>
          <a:xfrm>
            <a:off x="8403050" y="1828475"/>
            <a:ext cx="2903100" cy="138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200"/>
              </a:spcBef>
              <a:spcAft>
                <a:spcPts val="0"/>
              </a:spcAft>
              <a:buClr>
                <a:srgbClr val="000000"/>
              </a:buClr>
              <a:buSzPts val="2200"/>
              <a:buFont typeface="Arial"/>
              <a:buNone/>
            </a:pPr>
            <a:r>
              <a:rPr b="1" lang="es-419" sz="2200">
                <a:solidFill>
                  <a:srgbClr val="271357"/>
                </a:solidFill>
                <a:latin typeface="Poppins"/>
                <a:ea typeface="Poppins"/>
                <a:cs typeface="Poppins"/>
                <a:sym typeface="Poppins"/>
              </a:rPr>
              <a:t>correo cifrado:</a:t>
            </a:r>
            <a:endParaRPr b="1" i="0" sz="2200" u="none" cap="none" strike="noStrike">
              <a:solidFill>
                <a:srgbClr val="271357"/>
              </a:solidFill>
              <a:latin typeface="Poppins"/>
              <a:ea typeface="Poppins"/>
              <a:cs typeface="Poppins"/>
              <a:sym typeface="Poppins"/>
            </a:endParaRPr>
          </a:p>
          <a:p>
            <a:pPr indent="0" lvl="0" marL="0" rtl="0" algn="l">
              <a:lnSpc>
                <a:spcPct val="100000"/>
              </a:lnSpc>
              <a:spcBef>
                <a:spcPts val="1200"/>
              </a:spcBef>
              <a:spcAft>
                <a:spcPts val="0"/>
              </a:spcAft>
              <a:buClr>
                <a:schemeClr val="dk1"/>
              </a:buClr>
              <a:buSzPts val="1100"/>
              <a:buFont typeface="Arial"/>
              <a:buNone/>
            </a:pPr>
            <a:r>
              <a:rPr lang="es-419" sz="1200">
                <a:solidFill>
                  <a:schemeClr val="dk1"/>
                </a:solidFill>
                <a:latin typeface="Poppins"/>
                <a:ea typeface="Poppins"/>
                <a:cs typeface="Poppins"/>
                <a:sym typeface="Poppins"/>
              </a:rPr>
              <a:t>Para comunicaciones sensibles te recomendamos utilizar ProtonMail o Tutanota. Estos ofrecen:  cifrado de extremo a extremo, opciones avanzadas de privacidad, son de código abierto y pueden ser auditadas.</a:t>
            </a:r>
            <a:r>
              <a:rPr b="0" i="0" lang="es-419" sz="1100" u="none" cap="none" strike="noStrike">
                <a:solidFill>
                  <a:schemeClr val="dk1"/>
                </a:solidFill>
                <a:latin typeface="Roboto"/>
                <a:ea typeface="Roboto"/>
                <a:cs typeface="Roboto"/>
                <a:sym typeface="Roboto"/>
              </a:rPr>
              <a:t>	</a:t>
            </a:r>
            <a:r>
              <a:rPr b="0" i="0" lang="es-419" sz="1600" u="none" cap="none" strike="noStrike">
                <a:solidFill>
                  <a:schemeClr val="dk1"/>
                </a:solidFill>
                <a:latin typeface="Roboto"/>
                <a:ea typeface="Roboto"/>
                <a:cs typeface="Roboto"/>
                <a:sym typeface="Roboto"/>
              </a:rPr>
              <a:t> </a:t>
            </a:r>
            <a:endParaRPr b="0" i="0" sz="2400" u="none" cap="none" strike="noStrike">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pic>
        <p:nvPicPr>
          <p:cNvPr id="206" name="Google Shape;206;gafd4ecb441_0_70"/>
          <p:cNvPicPr preferRelativeResize="0"/>
          <p:nvPr/>
        </p:nvPicPr>
        <p:blipFill>
          <a:blip r:embed="rId3">
            <a:alphaModFix/>
          </a:blip>
          <a:stretch>
            <a:fillRect/>
          </a:stretch>
        </p:blipFill>
        <p:spPr>
          <a:xfrm>
            <a:off x="996088" y="4191025"/>
            <a:ext cx="2682625" cy="1675475"/>
          </a:xfrm>
          <a:prstGeom prst="rect">
            <a:avLst/>
          </a:prstGeom>
          <a:noFill/>
          <a:ln>
            <a:noFill/>
          </a:ln>
        </p:spPr>
      </p:pic>
      <p:pic>
        <p:nvPicPr>
          <p:cNvPr id="207" name="Google Shape;207;gafd4ecb441_0_70"/>
          <p:cNvPicPr preferRelativeResize="0"/>
          <p:nvPr/>
        </p:nvPicPr>
        <p:blipFill>
          <a:blip r:embed="rId4">
            <a:alphaModFix/>
          </a:blip>
          <a:stretch>
            <a:fillRect/>
          </a:stretch>
        </p:blipFill>
        <p:spPr>
          <a:xfrm>
            <a:off x="4716175" y="4191025"/>
            <a:ext cx="2563049" cy="1839150"/>
          </a:xfrm>
          <a:prstGeom prst="rect">
            <a:avLst/>
          </a:prstGeom>
          <a:noFill/>
          <a:ln>
            <a:noFill/>
          </a:ln>
        </p:spPr>
      </p:pic>
      <p:pic>
        <p:nvPicPr>
          <p:cNvPr id="208" name="Google Shape;208;gafd4ecb441_0_70"/>
          <p:cNvPicPr preferRelativeResize="0"/>
          <p:nvPr/>
        </p:nvPicPr>
        <p:blipFill rotWithShape="1">
          <a:blip r:embed="rId5">
            <a:alphaModFix/>
          </a:blip>
          <a:srcRect b="12166" l="17024" r="17645" t="13328"/>
          <a:stretch/>
        </p:blipFill>
        <p:spPr>
          <a:xfrm>
            <a:off x="8493225" y="4215888"/>
            <a:ext cx="2534249" cy="1625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14" name="Google Shape;214;p4"/>
          <p:cNvPicPr preferRelativeResize="0"/>
          <p:nvPr/>
        </p:nvPicPr>
        <p:blipFill rotWithShape="1">
          <a:blip r:embed="rId4">
            <a:alphaModFix/>
          </a:blip>
          <a:srcRect b="0" l="0" r="0" t="0"/>
          <a:stretch/>
        </p:blipFill>
        <p:spPr>
          <a:xfrm>
            <a:off x="3708334" y="1810136"/>
            <a:ext cx="4350632" cy="2890172"/>
          </a:xfrm>
          <a:prstGeom prst="rect">
            <a:avLst/>
          </a:prstGeom>
          <a:noFill/>
          <a:ln>
            <a:noFill/>
          </a:ln>
        </p:spPr>
      </p:pic>
      <p:pic>
        <p:nvPicPr>
          <p:cNvPr id="215" name="Google Shape;215;p4"/>
          <p:cNvPicPr preferRelativeResize="0"/>
          <p:nvPr/>
        </p:nvPicPr>
        <p:blipFill rotWithShape="1">
          <a:blip r:embed="rId5">
            <a:alphaModFix/>
          </a:blip>
          <a:srcRect b="0" l="0" r="0" t="0"/>
          <a:stretch/>
        </p:blipFill>
        <p:spPr>
          <a:xfrm>
            <a:off x="3064414" y="5506806"/>
            <a:ext cx="3355050" cy="838763"/>
          </a:xfrm>
          <a:prstGeom prst="rect">
            <a:avLst/>
          </a:prstGeom>
          <a:noFill/>
          <a:ln>
            <a:noFill/>
          </a:ln>
        </p:spPr>
      </p:pic>
      <p:pic>
        <p:nvPicPr>
          <p:cNvPr id="216" name="Google Shape;216;p4"/>
          <p:cNvPicPr preferRelativeResize="0"/>
          <p:nvPr/>
        </p:nvPicPr>
        <p:blipFill rotWithShape="1">
          <a:blip r:embed="rId6">
            <a:alphaModFix/>
          </a:blip>
          <a:srcRect b="0" l="0" r="0" t="0"/>
          <a:stretch/>
        </p:blipFill>
        <p:spPr>
          <a:xfrm>
            <a:off x="6848673" y="5708081"/>
            <a:ext cx="1930021" cy="436213"/>
          </a:xfrm>
          <a:prstGeom prst="rect">
            <a:avLst/>
          </a:prstGeom>
          <a:noFill/>
          <a:ln>
            <a:noFill/>
          </a:ln>
        </p:spPr>
      </p:pic>
      <p:sp>
        <p:nvSpPr>
          <p:cNvPr id="217" name="Google Shape;217;p4"/>
          <p:cNvSpPr txBox="1"/>
          <p:nvPr/>
        </p:nvSpPr>
        <p:spPr>
          <a:xfrm>
            <a:off x="3276863"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Un proyecto de:</a:t>
            </a:r>
            <a:endParaRPr b="0" i="0" sz="1200" u="none" cap="none" strike="noStrike">
              <a:solidFill>
                <a:srgbClr val="3F3F3F"/>
              </a:solidFill>
              <a:latin typeface="Poppins"/>
              <a:ea typeface="Poppins"/>
              <a:cs typeface="Poppins"/>
              <a:sym typeface="Poppins"/>
            </a:endParaRPr>
          </a:p>
        </p:txBody>
      </p:sp>
      <p:sp>
        <p:nvSpPr>
          <p:cNvPr id="218" name="Google Shape;218;p4"/>
          <p:cNvSpPr txBox="1"/>
          <p:nvPr/>
        </p:nvSpPr>
        <p:spPr>
          <a:xfrm>
            <a:off x="6694614"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Con el apoyo 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96" name="Google Shape;96;p2"/>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Seguridad física: ¿Qué hacer al momento de cubrir noticias?</a:t>
            </a:r>
            <a:endParaRPr sz="5400">
              <a:solidFill>
                <a:srgbClr val="FFFFF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a:blip r:embed="rId3">
            <a:alphaModFix/>
          </a:blip>
          <a:stretch>
            <a:fillRect/>
          </a:stretch>
        </p:blipFill>
        <p:spPr>
          <a:xfrm>
            <a:off x="6567377" y="2229800"/>
            <a:ext cx="5180980" cy="3458297"/>
          </a:xfrm>
          <a:prstGeom prst="rect">
            <a:avLst/>
          </a:prstGeom>
          <a:noFill/>
          <a:ln>
            <a:noFill/>
          </a:ln>
        </p:spPr>
      </p:pic>
      <p:sp>
        <p:nvSpPr>
          <p:cNvPr id="102" name="Google Shape;102;p3"/>
          <p:cNvSpPr txBox="1"/>
          <p:nvPr/>
        </p:nvSpPr>
        <p:spPr>
          <a:xfrm>
            <a:off x="838200" y="44066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b="0" i="0" lang="es-419" sz="4400" u="none" cap="none" strike="noStrike">
                <a:solidFill>
                  <a:srgbClr val="5EAA8F"/>
                </a:solidFill>
                <a:latin typeface="Oswald"/>
                <a:ea typeface="Oswald"/>
                <a:cs typeface="Oswald"/>
                <a:sym typeface="Oswald"/>
              </a:rPr>
              <a:t>la importancia de la </a:t>
            </a:r>
            <a:r>
              <a:rPr b="0" i="0" lang="es-419" sz="4400" u="none" cap="none" strike="noStrike">
                <a:solidFill>
                  <a:srgbClr val="271357"/>
                </a:solidFill>
                <a:latin typeface="Oswald"/>
                <a:ea typeface="Oswald"/>
                <a:cs typeface="Oswald"/>
                <a:sym typeface="Oswald"/>
              </a:rPr>
              <a:t>INFORMACIÓN</a:t>
            </a:r>
            <a:endParaRPr b="0" i="0" sz="4400" u="none" cap="none" strike="noStrike">
              <a:solidFill>
                <a:srgbClr val="271357"/>
              </a:solidFill>
              <a:latin typeface="Oswald"/>
              <a:ea typeface="Oswald"/>
              <a:cs typeface="Oswald"/>
              <a:sym typeface="Oswald"/>
            </a:endParaRPr>
          </a:p>
        </p:txBody>
      </p:sp>
      <p:sp>
        <p:nvSpPr>
          <p:cNvPr id="103" name="Google Shape;103;p3"/>
          <p:cNvSpPr txBox="1"/>
          <p:nvPr/>
        </p:nvSpPr>
        <p:spPr>
          <a:xfrm>
            <a:off x="838200" y="1885300"/>
            <a:ext cx="4908600" cy="42915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1200"/>
              </a:spcBef>
              <a:spcAft>
                <a:spcPts val="0"/>
              </a:spcAft>
              <a:buClr>
                <a:schemeClr val="dk1"/>
              </a:buClr>
              <a:buSzPts val="1100"/>
              <a:buFont typeface="Arial"/>
              <a:buNone/>
            </a:pPr>
            <a:r>
              <a:rPr lang="es-419" sz="1700">
                <a:solidFill>
                  <a:schemeClr val="dk1"/>
                </a:solidFill>
                <a:latin typeface="Calibri"/>
                <a:ea typeface="Calibri"/>
                <a:cs typeface="Calibri"/>
                <a:sym typeface="Calibri"/>
              </a:rPr>
              <a:t>Como periodistas estamos constantemente expuestos durante la cobertura de cualquier hecho de interés, sobretodo en contextos como el de Venezuela en el que por cumplir con sus labores son perseguidos, agredidos y detenidos arbitrariamente por funcionarios policiales que obedecen órdenes del Estado.</a:t>
            </a:r>
            <a:endParaRPr sz="17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s-419" sz="1700">
                <a:solidFill>
                  <a:schemeClr val="dk1"/>
                </a:solidFill>
                <a:latin typeface="Calibri"/>
                <a:ea typeface="Calibri"/>
                <a:cs typeface="Calibri"/>
                <a:sym typeface="Calibri"/>
              </a:rPr>
              <a:t>Es por esto que debemos evaluar el entorno en el que nos desenvolvemos para a partir de ahí desarrollar estrategias que nos permitan mantenernos seguros a nosotros y a nuestros dispositivos al momento de salir a cubrir una pauta.</a:t>
            </a:r>
            <a:endParaRPr sz="1700">
              <a:solidFill>
                <a:schemeClr val="dk1"/>
              </a:solidFill>
              <a:latin typeface="Calibri"/>
              <a:ea typeface="Calibri"/>
              <a:cs typeface="Calibri"/>
              <a:sym typeface="Calibri"/>
            </a:endParaRPr>
          </a:p>
          <a:p>
            <a:pPr indent="0" lvl="0" marL="0" marR="0" rtl="0" algn="just">
              <a:lnSpc>
                <a:spcPct val="100000"/>
              </a:lnSpc>
              <a:spcBef>
                <a:spcPts val="1200"/>
              </a:spcBef>
              <a:spcAft>
                <a:spcPts val="0"/>
              </a:spcAft>
              <a:buClr>
                <a:srgbClr val="000000"/>
              </a:buClr>
              <a:buSzPts val="2100"/>
              <a:buFont typeface="Arial"/>
              <a:buNone/>
            </a:pPr>
            <a:r>
              <a:t/>
            </a:r>
            <a:endParaRPr sz="2100">
              <a:solidFill>
                <a:schemeClr val="dk1"/>
              </a:solidFill>
              <a:latin typeface="Poppins"/>
              <a:ea typeface="Poppins"/>
              <a:cs typeface="Poppins"/>
              <a:sym typeface="Poppins"/>
            </a:endParaRPr>
          </a:p>
        </p:txBody>
      </p:sp>
      <p:pic>
        <p:nvPicPr>
          <p:cNvPr id="104" name="Google Shape;104;p3"/>
          <p:cNvPicPr preferRelativeResize="0"/>
          <p:nvPr/>
        </p:nvPicPr>
        <p:blipFill rotWithShape="1">
          <a:blip r:embed="rId4">
            <a:alphaModFix/>
          </a:blip>
          <a:srcRect b="0" l="0" r="0" t="0"/>
          <a:stretch/>
        </p:blipFill>
        <p:spPr>
          <a:xfrm>
            <a:off x="6330900" y="4919775"/>
            <a:ext cx="2152650" cy="438150"/>
          </a:xfrm>
          <a:prstGeom prst="rect">
            <a:avLst/>
          </a:prstGeom>
          <a:noFill/>
          <a:ln>
            <a:noFill/>
          </a:ln>
        </p:spPr>
      </p:pic>
      <p:pic>
        <p:nvPicPr>
          <p:cNvPr id="105" name="Google Shape;105;p3"/>
          <p:cNvPicPr preferRelativeResize="0"/>
          <p:nvPr/>
        </p:nvPicPr>
        <p:blipFill rotWithShape="1">
          <a:blip r:embed="rId5">
            <a:alphaModFix/>
          </a:blip>
          <a:srcRect b="0" l="0" r="0" t="0"/>
          <a:stretch/>
        </p:blipFill>
        <p:spPr>
          <a:xfrm>
            <a:off x="9422325" y="2022018"/>
            <a:ext cx="2695575" cy="409575"/>
          </a:xfrm>
          <a:prstGeom prst="rect">
            <a:avLst/>
          </a:prstGeom>
          <a:noFill/>
          <a:ln>
            <a:noFill/>
          </a:ln>
        </p:spPr>
      </p:pic>
      <p:sp>
        <p:nvSpPr>
          <p:cNvPr id="106" name="Google Shape;106;p3"/>
          <p:cNvSpPr/>
          <p:nvPr/>
        </p:nvSpPr>
        <p:spPr>
          <a:xfrm>
            <a:off x="6667528" y="248589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3"/>
          <p:cNvSpPr/>
          <p:nvPr/>
        </p:nvSpPr>
        <p:spPr>
          <a:xfrm>
            <a:off x="9750148" y="544793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3"/>
          <p:cNvSpPr txBox="1"/>
          <p:nvPr/>
        </p:nvSpPr>
        <p:spPr>
          <a:xfrm>
            <a:off x="6602375" y="5828200"/>
            <a:ext cx="2522100" cy="323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s-419" sz="900">
                <a:solidFill>
                  <a:schemeClr val="dk1"/>
                </a:solidFill>
                <a:latin typeface="Poppins"/>
                <a:ea typeface="Poppins"/>
                <a:cs typeface="Poppins"/>
                <a:sym typeface="Poppins"/>
              </a:rPr>
              <a:t>Autor: Mstyslav Chernov/ UnFrame</a:t>
            </a:r>
            <a:endParaRPr sz="9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afd4ecb441_0_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Análisis de </a:t>
            </a:r>
            <a:r>
              <a:rPr lang="es-419">
                <a:solidFill>
                  <a:srgbClr val="271357"/>
                </a:solidFill>
                <a:latin typeface="Oswald"/>
                <a:ea typeface="Oswald"/>
                <a:cs typeface="Oswald"/>
                <a:sym typeface="Oswald"/>
              </a:rPr>
              <a:t>CONTEXTO</a:t>
            </a:r>
            <a:endParaRPr b="1" sz="5000">
              <a:solidFill>
                <a:srgbClr val="271357"/>
              </a:solidFill>
            </a:endParaRPr>
          </a:p>
        </p:txBody>
      </p:sp>
      <p:sp>
        <p:nvSpPr>
          <p:cNvPr id="114" name="Google Shape;114;gafd4ecb441_0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1200"/>
              </a:spcBef>
              <a:spcAft>
                <a:spcPts val="0"/>
              </a:spcAft>
              <a:buSzPts val="1800"/>
              <a:buNone/>
            </a:pPr>
            <a:r>
              <a:rPr lang="es-419" sz="2000">
                <a:latin typeface="Poppins"/>
                <a:ea typeface="Poppins"/>
                <a:cs typeface="Poppins"/>
                <a:sym typeface="Poppins"/>
              </a:rPr>
              <a:t>Antes de hacer cobertura, evaluar los </a:t>
            </a:r>
            <a:r>
              <a:rPr lang="es-419" sz="2000">
                <a:solidFill>
                  <a:srgbClr val="5EAA8F"/>
                </a:solidFill>
                <a:latin typeface="Poppins"/>
                <a:ea typeface="Poppins"/>
                <a:cs typeface="Poppins"/>
                <a:sym typeface="Poppins"/>
              </a:rPr>
              <a:t>siguientes aspectos</a:t>
            </a:r>
            <a:r>
              <a:rPr lang="es-419" sz="2000">
                <a:latin typeface="Poppins"/>
                <a:ea typeface="Poppins"/>
                <a:cs typeface="Poppins"/>
                <a:sym typeface="Poppins"/>
              </a:rPr>
              <a:t>:</a:t>
            </a:r>
            <a:endParaRPr sz="2000">
              <a:latin typeface="Poppins"/>
              <a:ea typeface="Poppins"/>
              <a:cs typeface="Poppins"/>
              <a:sym typeface="Poppins"/>
            </a:endParaRPr>
          </a:p>
          <a:p>
            <a:pPr indent="-361950" lvl="0" marL="457200" marR="12700" rtl="0" algn="l">
              <a:lnSpc>
                <a:spcPct val="113000"/>
              </a:lnSpc>
              <a:spcBef>
                <a:spcPts val="1100"/>
              </a:spcBef>
              <a:spcAft>
                <a:spcPts val="0"/>
              </a:spcAft>
              <a:buSzPts val="2100"/>
              <a:buFont typeface="Poppins"/>
              <a:buChar char="●"/>
            </a:pPr>
            <a:r>
              <a:rPr lang="es-419" sz="1300">
                <a:latin typeface="Poppins"/>
                <a:ea typeface="Poppins"/>
                <a:cs typeface="Poppins"/>
                <a:sym typeface="Poppins"/>
              </a:rPr>
              <a:t>Índices de violencia y delincuencia en el contexto en el que vivimos y trabajamos.</a:t>
            </a:r>
            <a:endParaRPr sz="1200">
              <a:latin typeface="Poppins"/>
              <a:ea typeface="Poppins"/>
              <a:cs typeface="Poppins"/>
              <a:sym typeface="Poppins"/>
            </a:endParaRPr>
          </a:p>
          <a:p>
            <a:pPr indent="-361950" lvl="0" marL="457200" marR="12700" rtl="0" algn="l">
              <a:lnSpc>
                <a:spcPct val="113000"/>
              </a:lnSpc>
              <a:spcBef>
                <a:spcPts val="0"/>
              </a:spcBef>
              <a:spcAft>
                <a:spcPts val="0"/>
              </a:spcAft>
              <a:buSzPts val="2100"/>
              <a:buFont typeface="Poppins"/>
              <a:buChar char="●"/>
            </a:pPr>
            <a:r>
              <a:rPr lang="es-419" sz="1300">
                <a:latin typeface="Poppins"/>
                <a:ea typeface="Poppins"/>
                <a:cs typeface="Poppins"/>
                <a:sym typeface="Poppins"/>
              </a:rPr>
              <a:t>Incidentes o amenazas contra del periodismo son habituales en nuestro entorno, como por ejemplo: robo de material de trabajo, agresión, detención, intimidación, entre otros.</a:t>
            </a:r>
            <a:endParaRPr sz="1200">
              <a:latin typeface="Poppins"/>
              <a:ea typeface="Poppins"/>
              <a:cs typeface="Poppins"/>
              <a:sym typeface="Poppins"/>
            </a:endParaRPr>
          </a:p>
          <a:p>
            <a:pPr indent="-361950" lvl="0" marL="457200" marR="12700" rtl="0" algn="l">
              <a:lnSpc>
                <a:spcPct val="113000"/>
              </a:lnSpc>
              <a:spcBef>
                <a:spcPts val="0"/>
              </a:spcBef>
              <a:spcAft>
                <a:spcPts val="0"/>
              </a:spcAft>
              <a:buSzPts val="2100"/>
              <a:buFont typeface="Poppins"/>
              <a:buChar char="●"/>
            </a:pPr>
            <a:r>
              <a:rPr lang="es-419" sz="1300">
                <a:latin typeface="Poppins"/>
                <a:ea typeface="Poppins"/>
                <a:cs typeface="Poppins"/>
                <a:sym typeface="Poppins"/>
              </a:rPr>
              <a:t>¿Cómo la temática en la que trabajamos influye en el contexto de seguridad?</a:t>
            </a:r>
            <a:endParaRPr sz="1200">
              <a:latin typeface="Poppins"/>
              <a:ea typeface="Poppins"/>
              <a:cs typeface="Poppins"/>
              <a:sym typeface="Poppins"/>
            </a:endParaRPr>
          </a:p>
          <a:p>
            <a:pPr indent="-361950" lvl="0" marL="457200" marR="12700" rtl="0" algn="l">
              <a:lnSpc>
                <a:spcPct val="113000"/>
              </a:lnSpc>
              <a:spcBef>
                <a:spcPts val="0"/>
              </a:spcBef>
              <a:spcAft>
                <a:spcPts val="0"/>
              </a:spcAft>
              <a:buSzPts val="2100"/>
              <a:buFont typeface="Poppins"/>
              <a:buChar char="●"/>
            </a:pPr>
            <a:r>
              <a:rPr lang="es-419" sz="1300">
                <a:latin typeface="Poppins"/>
                <a:ea typeface="Poppins"/>
                <a:cs typeface="Poppins"/>
                <a:sym typeface="Poppins"/>
              </a:rPr>
              <a:t>Influencia de las circunstancias personales en la seguridad, como por ejemplo: visibilidad pública, </a:t>
            </a:r>
            <a:r>
              <a:rPr lang="es-419" sz="1300">
                <a:latin typeface="Poppins"/>
                <a:ea typeface="Poppins"/>
                <a:cs typeface="Poppins"/>
                <a:sym typeface="Poppins"/>
              </a:rPr>
              <a:t>género</a:t>
            </a:r>
            <a:r>
              <a:rPr lang="es-419" sz="1300">
                <a:latin typeface="Poppins"/>
                <a:ea typeface="Poppins"/>
                <a:cs typeface="Poppins"/>
                <a:sym typeface="Poppins"/>
              </a:rPr>
              <a:t>, edad, entre otros.</a:t>
            </a:r>
            <a:endParaRPr sz="1200">
              <a:latin typeface="Poppins"/>
              <a:ea typeface="Poppins"/>
              <a:cs typeface="Poppins"/>
              <a:sym typeface="Poppins"/>
            </a:endParaRPr>
          </a:p>
          <a:p>
            <a:pPr indent="-361950" lvl="0" marL="457200" marR="12700" rtl="0" algn="l">
              <a:lnSpc>
                <a:spcPct val="113000"/>
              </a:lnSpc>
              <a:spcBef>
                <a:spcPts val="0"/>
              </a:spcBef>
              <a:spcAft>
                <a:spcPts val="0"/>
              </a:spcAft>
              <a:buSzPts val="2100"/>
              <a:buFont typeface="Poppins"/>
              <a:buChar char="●"/>
            </a:pPr>
            <a:r>
              <a:rPr lang="es-419" sz="1300">
                <a:latin typeface="Poppins"/>
                <a:ea typeface="Poppins"/>
                <a:cs typeface="Poppins"/>
                <a:sym typeface="Poppins"/>
              </a:rPr>
              <a:t>¿Qué actores (políticos, policiales, militares, crimen organizado,fuerzas paraestatales...) pueden representar una amenaza?</a:t>
            </a:r>
            <a:endParaRPr sz="1200">
              <a:latin typeface="Poppins"/>
              <a:ea typeface="Poppins"/>
              <a:cs typeface="Poppins"/>
              <a:sym typeface="Poppins"/>
            </a:endParaRPr>
          </a:p>
          <a:p>
            <a:pPr indent="-361950" lvl="0" marL="457200" rtl="0" algn="just">
              <a:lnSpc>
                <a:spcPct val="113000"/>
              </a:lnSpc>
              <a:spcBef>
                <a:spcPts val="0"/>
              </a:spcBef>
              <a:spcAft>
                <a:spcPts val="0"/>
              </a:spcAft>
              <a:buSzPts val="2100"/>
              <a:buFont typeface="Poppins"/>
              <a:buChar char="●"/>
            </a:pPr>
            <a:r>
              <a:rPr lang="es-419" sz="1300">
                <a:latin typeface="Poppins"/>
                <a:ea typeface="Poppins"/>
                <a:cs typeface="Poppins"/>
                <a:sym typeface="Poppins"/>
              </a:rPr>
              <a:t>Organizaciones y personas que podamos considerar aliadas (colegas, otros organismos o medios, entidades estatales e internacionales, redes formales e informales, autoridades, fuentes, vecinos...)</a:t>
            </a:r>
            <a:endParaRPr sz="1200">
              <a:latin typeface="Poppins"/>
              <a:ea typeface="Poppins"/>
              <a:cs typeface="Poppins"/>
              <a:sym typeface="Poppins"/>
            </a:endParaRPr>
          </a:p>
          <a:p>
            <a:pPr indent="-361950" lvl="0" marL="457200" marR="12700" rtl="0" algn="l">
              <a:lnSpc>
                <a:spcPct val="113000"/>
              </a:lnSpc>
              <a:spcBef>
                <a:spcPts val="0"/>
              </a:spcBef>
              <a:spcAft>
                <a:spcPts val="0"/>
              </a:spcAft>
              <a:buSzPts val="2100"/>
              <a:buFont typeface="Poppins"/>
              <a:buChar char="●"/>
            </a:pPr>
            <a:r>
              <a:rPr lang="es-419" sz="1300">
                <a:latin typeface="Poppins"/>
                <a:ea typeface="Poppins"/>
                <a:cs typeface="Poppins"/>
                <a:sym typeface="Poppins"/>
              </a:rPr>
              <a:t>Ambientes o situaciones que presenten una mayor hostilidad y por otra parte, qué actividades profesionales podemos considerar más seguras.</a:t>
            </a:r>
            <a:endParaRPr sz="1300">
              <a:latin typeface="Poppins"/>
              <a:ea typeface="Poppins"/>
              <a:cs typeface="Poppins"/>
              <a:sym typeface="Poppins"/>
            </a:endParaRPr>
          </a:p>
          <a:p>
            <a:pPr indent="0" lvl="0" marL="0" rtl="0" algn="l">
              <a:lnSpc>
                <a:spcPct val="107916"/>
              </a:lnSpc>
              <a:spcBef>
                <a:spcPts val="0"/>
              </a:spcBef>
              <a:spcAft>
                <a:spcPts val="0"/>
              </a:spcAft>
              <a:buNone/>
            </a:pPr>
            <a:br>
              <a:rPr lang="es-419" sz="2000">
                <a:latin typeface="Poppins"/>
                <a:ea typeface="Poppins"/>
                <a:cs typeface="Poppins"/>
                <a:sym typeface="Poppins"/>
              </a:rPr>
            </a:br>
            <a:endParaRPr sz="20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b5e59a6cac_0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Peligros y</a:t>
            </a:r>
            <a:r>
              <a:rPr lang="es-419">
                <a:solidFill>
                  <a:srgbClr val="5EAA8F"/>
                </a:solidFill>
                <a:latin typeface="Oswald"/>
                <a:ea typeface="Oswald"/>
                <a:cs typeface="Oswald"/>
                <a:sym typeface="Oswald"/>
              </a:rPr>
              <a:t> </a:t>
            </a:r>
            <a:r>
              <a:rPr lang="es-419">
                <a:solidFill>
                  <a:srgbClr val="271357"/>
                </a:solidFill>
                <a:latin typeface="Oswald"/>
                <a:ea typeface="Oswald"/>
                <a:cs typeface="Oswald"/>
                <a:sym typeface="Oswald"/>
              </a:rPr>
              <a:t>AMENAZAS</a:t>
            </a:r>
            <a:endParaRPr b="1" sz="5000">
              <a:solidFill>
                <a:srgbClr val="271357"/>
              </a:solidFill>
            </a:endParaRPr>
          </a:p>
        </p:txBody>
      </p:sp>
      <p:sp>
        <p:nvSpPr>
          <p:cNvPr id="120" name="Google Shape;120;gb5e59a6cac_0_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1200"/>
              </a:spcBef>
              <a:spcAft>
                <a:spcPts val="0"/>
              </a:spcAft>
              <a:buSzPts val="1800"/>
              <a:buNone/>
            </a:pPr>
            <a:r>
              <a:rPr lang="es-419" sz="2000">
                <a:latin typeface="Poppins"/>
                <a:ea typeface="Poppins"/>
                <a:cs typeface="Poppins"/>
                <a:sym typeface="Poppins"/>
              </a:rPr>
              <a:t>Antes de hacer cobertura, toma en cuenta las </a:t>
            </a:r>
            <a:r>
              <a:rPr lang="es-419" sz="2000">
                <a:solidFill>
                  <a:srgbClr val="5EAA8F"/>
                </a:solidFill>
                <a:latin typeface="Poppins"/>
                <a:ea typeface="Poppins"/>
                <a:cs typeface="Poppins"/>
                <a:sym typeface="Poppins"/>
              </a:rPr>
              <a:t>siguientes amenazas</a:t>
            </a:r>
            <a:r>
              <a:rPr lang="es-419" sz="2000">
                <a:latin typeface="Poppins"/>
                <a:ea typeface="Poppins"/>
                <a:cs typeface="Poppins"/>
                <a:sym typeface="Poppins"/>
              </a:rPr>
              <a:t>:</a:t>
            </a:r>
            <a:endParaRPr sz="2000">
              <a:latin typeface="Poppins"/>
              <a:ea typeface="Poppins"/>
              <a:cs typeface="Poppins"/>
              <a:sym typeface="Poppins"/>
            </a:endParaRPr>
          </a:p>
          <a:p>
            <a:pPr indent="-361950" lvl="0" marL="457200" rtl="0" algn="l">
              <a:lnSpc>
                <a:spcPct val="107916"/>
              </a:lnSpc>
              <a:spcBef>
                <a:spcPts val="1200"/>
              </a:spcBef>
              <a:spcAft>
                <a:spcPts val="0"/>
              </a:spcAft>
              <a:buSzPts val="2100"/>
              <a:buFont typeface="Poppins"/>
              <a:buChar char="•"/>
            </a:pPr>
            <a:r>
              <a:rPr lang="es-419" sz="2100">
                <a:latin typeface="Poppins"/>
                <a:ea typeface="Poppins"/>
                <a:cs typeface="Poppins"/>
                <a:sym typeface="Poppins"/>
              </a:rPr>
              <a:t>Amenaza o agresión por parte de funcionarios policiales o paramilitares. </a:t>
            </a:r>
            <a:endParaRPr sz="2100">
              <a:latin typeface="Poppins"/>
              <a:ea typeface="Poppins"/>
              <a:cs typeface="Poppins"/>
              <a:sym typeface="Poppins"/>
            </a:endParaRPr>
          </a:p>
          <a:p>
            <a:pPr indent="-361950" lvl="0" marL="457200" rtl="0" algn="l">
              <a:lnSpc>
                <a:spcPct val="115000"/>
              </a:lnSpc>
              <a:spcBef>
                <a:spcPts val="0"/>
              </a:spcBef>
              <a:spcAft>
                <a:spcPts val="0"/>
              </a:spcAft>
              <a:buSzPts val="2100"/>
              <a:buFont typeface="Poppins"/>
              <a:buChar char="•"/>
            </a:pPr>
            <a:r>
              <a:rPr lang="es-419" sz="2100">
                <a:latin typeface="Poppins"/>
                <a:ea typeface="Poppins"/>
                <a:cs typeface="Poppins"/>
                <a:sym typeface="Poppins"/>
              </a:rPr>
              <a:t>Robo o decomiso de equipos que contengan material obtenido durante la cobertura. </a:t>
            </a:r>
            <a:endParaRPr sz="2100">
              <a:latin typeface="Poppins"/>
              <a:ea typeface="Poppins"/>
              <a:cs typeface="Poppins"/>
              <a:sym typeface="Poppins"/>
            </a:endParaRPr>
          </a:p>
          <a:p>
            <a:pPr indent="-361950" lvl="0" marL="457200" rtl="0" algn="l">
              <a:lnSpc>
                <a:spcPct val="115000"/>
              </a:lnSpc>
              <a:spcBef>
                <a:spcPts val="0"/>
              </a:spcBef>
              <a:spcAft>
                <a:spcPts val="0"/>
              </a:spcAft>
              <a:buSzPts val="2100"/>
              <a:buFont typeface="Poppins"/>
              <a:buChar char="•"/>
            </a:pPr>
            <a:r>
              <a:rPr lang="es-419" sz="2100">
                <a:latin typeface="Poppins"/>
                <a:ea typeface="Poppins"/>
                <a:cs typeface="Poppins"/>
                <a:sym typeface="Poppins"/>
              </a:rPr>
              <a:t>Detención o desaparición forzosa</a:t>
            </a:r>
            <a:endParaRPr sz="2100">
              <a:latin typeface="Poppins"/>
              <a:ea typeface="Poppins"/>
              <a:cs typeface="Poppins"/>
              <a:sym typeface="Poppins"/>
            </a:endParaRPr>
          </a:p>
          <a:p>
            <a:pPr indent="-361950" lvl="0" marL="457200" rtl="0" algn="l">
              <a:lnSpc>
                <a:spcPct val="115000"/>
              </a:lnSpc>
              <a:spcBef>
                <a:spcPts val="0"/>
              </a:spcBef>
              <a:spcAft>
                <a:spcPts val="0"/>
              </a:spcAft>
              <a:buSzPts val="2100"/>
              <a:buFont typeface="Poppins"/>
              <a:buChar char="•"/>
            </a:pPr>
            <a:r>
              <a:rPr lang="es-419" sz="2100">
                <a:latin typeface="Poppins"/>
                <a:ea typeface="Poppins"/>
                <a:cs typeface="Poppins"/>
                <a:sym typeface="Poppins"/>
              </a:rPr>
              <a:t>Robo de información personal o credenciales de acceso a través de Phishing </a:t>
            </a:r>
            <a:endParaRPr sz="2100">
              <a:latin typeface="Poppins"/>
              <a:ea typeface="Poppins"/>
              <a:cs typeface="Poppins"/>
              <a:sym typeface="Poppins"/>
            </a:endParaRPr>
          </a:p>
          <a:p>
            <a:pPr indent="-361950" lvl="0" marL="457200" rtl="0" algn="l">
              <a:lnSpc>
                <a:spcPct val="115000"/>
              </a:lnSpc>
              <a:spcBef>
                <a:spcPts val="0"/>
              </a:spcBef>
              <a:spcAft>
                <a:spcPts val="0"/>
              </a:spcAft>
              <a:buSzPts val="2100"/>
              <a:buFont typeface="Poppins"/>
              <a:buChar char="•"/>
            </a:pPr>
            <a:r>
              <a:rPr lang="es-419" sz="2100">
                <a:latin typeface="Poppins"/>
                <a:ea typeface="Poppins"/>
                <a:cs typeface="Poppins"/>
                <a:sym typeface="Poppins"/>
              </a:rPr>
              <a:t>Hackeo de cuentas de correo electrónico o redes sociales 	</a:t>
            </a:r>
            <a:endParaRPr sz="2100">
              <a:latin typeface="Poppins"/>
              <a:ea typeface="Poppins"/>
              <a:cs typeface="Poppins"/>
              <a:sym typeface="Poppins"/>
            </a:endParaRPr>
          </a:p>
          <a:p>
            <a:pPr indent="0" lvl="0" marL="0" rtl="0" algn="l">
              <a:lnSpc>
                <a:spcPct val="107916"/>
              </a:lnSpc>
              <a:spcBef>
                <a:spcPts val="1200"/>
              </a:spcBef>
              <a:spcAft>
                <a:spcPts val="0"/>
              </a:spcAft>
              <a:buNone/>
            </a:pPr>
            <a:br>
              <a:rPr lang="es-419" sz="2000">
                <a:latin typeface="Poppins"/>
                <a:ea typeface="Poppins"/>
                <a:cs typeface="Poppins"/>
                <a:sym typeface="Poppins"/>
              </a:rPr>
            </a:br>
            <a:endParaRPr sz="20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afd4ecb441_0_18"/>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26" name="Google Shape;126;gafd4ecb441_0_18"/>
          <p:cNvSpPr txBox="1"/>
          <p:nvPr>
            <p:ph type="title"/>
          </p:nvPr>
        </p:nvSpPr>
        <p:spPr>
          <a:xfrm>
            <a:off x="838200" y="2637018"/>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AlGUNOS CONSEJOS </a:t>
            </a:r>
            <a:r>
              <a:rPr lang="es-419" sz="5400">
                <a:solidFill>
                  <a:srgbClr val="5EAA8F"/>
                </a:solidFill>
                <a:latin typeface="Oswald"/>
                <a:ea typeface="Oswald"/>
                <a:cs typeface="Oswald"/>
                <a:sym typeface="Oswald"/>
              </a:rPr>
              <a:t>ANTES DE SALIR</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afd4ecb441_0_3"/>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con</a:t>
            </a:r>
            <a:r>
              <a:rPr lang="es-419" sz="4400">
                <a:solidFill>
                  <a:srgbClr val="271357"/>
                </a:solidFill>
                <a:latin typeface="Oswald"/>
                <a:ea typeface="Oswald"/>
                <a:cs typeface="Oswald"/>
                <a:sym typeface="Oswald"/>
              </a:rPr>
              <a:t>SEJOS</a:t>
            </a:r>
            <a:endParaRPr b="0" i="0" sz="4400" u="none" cap="none" strike="noStrike">
              <a:solidFill>
                <a:srgbClr val="271357"/>
              </a:solidFill>
              <a:latin typeface="Oswald"/>
              <a:ea typeface="Oswald"/>
              <a:cs typeface="Oswald"/>
              <a:sym typeface="Oswald"/>
            </a:endParaRPr>
          </a:p>
        </p:txBody>
      </p:sp>
      <p:sp>
        <p:nvSpPr>
          <p:cNvPr id="132" name="Google Shape;132;gafd4ecb441_0_3"/>
          <p:cNvSpPr txBox="1"/>
          <p:nvPr/>
        </p:nvSpPr>
        <p:spPr>
          <a:xfrm>
            <a:off x="838200" y="1885303"/>
            <a:ext cx="4946700" cy="4291800"/>
          </a:xfrm>
          <a:prstGeom prst="rect">
            <a:avLst/>
          </a:prstGeom>
          <a:noFill/>
          <a:ln>
            <a:noFill/>
          </a:ln>
        </p:spPr>
        <p:txBody>
          <a:bodyPr anchorCtr="0" anchor="t" bIns="45700" lIns="91425" spcFirstLastPara="1" rIns="91425" wrap="square" tIns="45700">
            <a:noAutofit/>
          </a:bodyPr>
          <a:lstStyle/>
          <a:p>
            <a:pPr indent="-368300" lvl="0" marL="457200" marR="0" rtl="0" algn="just">
              <a:lnSpc>
                <a:spcPct val="100000"/>
              </a:lnSpc>
              <a:spcBef>
                <a:spcPts val="1200"/>
              </a:spcBef>
              <a:spcAft>
                <a:spcPts val="0"/>
              </a:spcAft>
              <a:buClr>
                <a:schemeClr val="dk1"/>
              </a:buClr>
              <a:buSzPts val="2200"/>
              <a:buFont typeface="Poppins"/>
              <a:buChar char="●"/>
            </a:pPr>
            <a:r>
              <a:rPr lang="es-419" sz="2200">
                <a:solidFill>
                  <a:schemeClr val="dk1"/>
                </a:solidFill>
                <a:latin typeface="Poppins"/>
                <a:ea typeface="Poppins"/>
                <a:cs typeface="Poppins"/>
                <a:sym typeface="Poppins"/>
              </a:rPr>
              <a:t>Desactiva las notificaciones que aparecen en la pantalla de tu celular, pueden delatarte. </a:t>
            </a:r>
            <a:endParaRPr b="0" i="0" sz="2200" u="none" cap="none" strike="noStrike">
              <a:solidFill>
                <a:schemeClr val="dk1"/>
              </a:solidFill>
              <a:latin typeface="Poppins"/>
              <a:ea typeface="Poppins"/>
              <a:cs typeface="Poppins"/>
              <a:sym typeface="Poppins"/>
            </a:endParaRPr>
          </a:p>
          <a:p>
            <a:pPr indent="-368300" lvl="0" marL="457200" marR="0" rtl="0" algn="just">
              <a:lnSpc>
                <a:spcPct val="100000"/>
              </a:lnSpc>
              <a:spcBef>
                <a:spcPts val="0"/>
              </a:spcBef>
              <a:spcAft>
                <a:spcPts val="0"/>
              </a:spcAft>
              <a:buClr>
                <a:schemeClr val="dk1"/>
              </a:buClr>
              <a:buSzPts val="2200"/>
              <a:buFont typeface="Poppins"/>
              <a:buChar char="●"/>
            </a:pPr>
            <a:r>
              <a:rPr lang="es-419" sz="2200">
                <a:solidFill>
                  <a:schemeClr val="dk1"/>
                </a:solidFill>
                <a:latin typeface="Poppins"/>
                <a:ea typeface="Poppins"/>
                <a:cs typeface="Poppins"/>
                <a:sym typeface="Poppins"/>
              </a:rPr>
              <a:t>Borra registro de conversaciones o mensajes que puedan ser un riesgo.</a:t>
            </a:r>
            <a:endParaRPr sz="2200">
              <a:solidFill>
                <a:schemeClr val="dk1"/>
              </a:solidFill>
              <a:latin typeface="Poppins"/>
              <a:ea typeface="Poppins"/>
              <a:cs typeface="Poppins"/>
              <a:sym typeface="Poppins"/>
            </a:endParaRPr>
          </a:p>
          <a:p>
            <a:pPr indent="-368300" lvl="0" marL="457200" marR="0" rtl="0" algn="just">
              <a:lnSpc>
                <a:spcPct val="100000"/>
              </a:lnSpc>
              <a:spcBef>
                <a:spcPts val="0"/>
              </a:spcBef>
              <a:spcAft>
                <a:spcPts val="0"/>
              </a:spcAft>
              <a:buClr>
                <a:schemeClr val="dk1"/>
              </a:buClr>
              <a:buSzPts val="2200"/>
              <a:buFont typeface="Poppins"/>
              <a:buChar char="●"/>
            </a:pPr>
            <a:r>
              <a:rPr lang="es-419" sz="2200">
                <a:solidFill>
                  <a:schemeClr val="dk1"/>
                </a:solidFill>
                <a:latin typeface="Poppins"/>
                <a:ea typeface="Poppins"/>
                <a:cs typeface="Poppins"/>
                <a:sym typeface="Poppins"/>
              </a:rPr>
              <a:t>Utiliza ropa cómoda y lista para cualquier escape</a:t>
            </a:r>
            <a:endParaRPr sz="2200">
              <a:solidFill>
                <a:schemeClr val="dk1"/>
              </a:solidFill>
              <a:latin typeface="Poppins"/>
              <a:ea typeface="Poppins"/>
              <a:cs typeface="Poppins"/>
              <a:sym typeface="Poppins"/>
            </a:endParaRPr>
          </a:p>
          <a:p>
            <a:pPr indent="-368300" lvl="0" marL="457200" marR="0" rtl="0" algn="just">
              <a:lnSpc>
                <a:spcPct val="100000"/>
              </a:lnSpc>
              <a:spcBef>
                <a:spcPts val="0"/>
              </a:spcBef>
              <a:spcAft>
                <a:spcPts val="0"/>
              </a:spcAft>
              <a:buClr>
                <a:schemeClr val="dk1"/>
              </a:buClr>
              <a:buSzPts val="2200"/>
              <a:buFont typeface="Poppins"/>
              <a:buChar char="●"/>
            </a:pPr>
            <a:r>
              <a:rPr lang="es-419" sz="2200">
                <a:solidFill>
                  <a:schemeClr val="dk1"/>
                </a:solidFill>
                <a:latin typeface="Poppins"/>
                <a:ea typeface="Poppins"/>
                <a:cs typeface="Poppins"/>
                <a:sym typeface="Poppins"/>
              </a:rPr>
              <a:t>Ten a mano dispositivos de almacenamiento externo para guardar tu información.</a:t>
            </a:r>
            <a:endParaRPr sz="2200">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sp>
        <p:nvSpPr>
          <p:cNvPr id="133" name="Google Shape;133;gafd4ecb441_0_3"/>
          <p:cNvSpPr/>
          <p:nvPr/>
        </p:nvSpPr>
        <p:spPr>
          <a:xfrm>
            <a:off x="6678128" y="194614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gafd4ecb441_0_3"/>
          <p:cNvSpPr/>
          <p:nvPr/>
        </p:nvSpPr>
        <p:spPr>
          <a:xfrm>
            <a:off x="9750148" y="56661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5" name="Google Shape;135;gafd4ecb441_0_3"/>
          <p:cNvPicPr preferRelativeResize="0"/>
          <p:nvPr/>
        </p:nvPicPr>
        <p:blipFill>
          <a:blip r:embed="rId3">
            <a:alphaModFix/>
          </a:blip>
          <a:stretch>
            <a:fillRect/>
          </a:stretch>
        </p:blipFill>
        <p:spPr>
          <a:xfrm>
            <a:off x="6815225" y="2456625"/>
            <a:ext cx="4417900" cy="28181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b5e59a6cac_0_23"/>
          <p:cNvSpPr txBox="1"/>
          <p:nvPr/>
        </p:nvSpPr>
        <p:spPr>
          <a:xfrm>
            <a:off x="838200" y="440665"/>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con</a:t>
            </a:r>
            <a:r>
              <a:rPr lang="es-419" sz="4400">
                <a:solidFill>
                  <a:srgbClr val="271357"/>
                </a:solidFill>
                <a:latin typeface="Oswald"/>
                <a:ea typeface="Oswald"/>
                <a:cs typeface="Oswald"/>
                <a:sym typeface="Oswald"/>
              </a:rPr>
              <a:t>SEJOS</a:t>
            </a:r>
            <a:endParaRPr b="0" i="0" sz="4400" u="none" cap="none" strike="noStrike">
              <a:solidFill>
                <a:srgbClr val="271357"/>
              </a:solidFill>
              <a:latin typeface="Oswald"/>
              <a:ea typeface="Oswald"/>
              <a:cs typeface="Oswald"/>
              <a:sym typeface="Oswald"/>
            </a:endParaRPr>
          </a:p>
        </p:txBody>
      </p:sp>
      <p:sp>
        <p:nvSpPr>
          <p:cNvPr id="141" name="Google Shape;141;gb5e59a6cac_0_23"/>
          <p:cNvSpPr txBox="1"/>
          <p:nvPr/>
        </p:nvSpPr>
        <p:spPr>
          <a:xfrm>
            <a:off x="838200" y="1885303"/>
            <a:ext cx="4946700" cy="4291800"/>
          </a:xfrm>
          <a:prstGeom prst="rect">
            <a:avLst/>
          </a:prstGeom>
          <a:noFill/>
          <a:ln>
            <a:noFill/>
          </a:ln>
        </p:spPr>
        <p:txBody>
          <a:bodyPr anchorCtr="0" anchor="t" bIns="45700" lIns="91425" spcFirstLastPara="1" rIns="91425" wrap="square" tIns="45700">
            <a:noAutofit/>
          </a:bodyPr>
          <a:lstStyle/>
          <a:p>
            <a:pPr indent="-374650" lvl="0" marL="457200" marR="0" rtl="0" algn="just">
              <a:lnSpc>
                <a:spcPct val="100000"/>
              </a:lnSpc>
              <a:spcBef>
                <a:spcPts val="1200"/>
              </a:spcBef>
              <a:spcAft>
                <a:spcPts val="0"/>
              </a:spcAft>
              <a:buClr>
                <a:schemeClr val="dk1"/>
              </a:buClr>
              <a:buSzPts val="2300"/>
              <a:buFont typeface="Poppins"/>
              <a:buChar char="●"/>
            </a:pPr>
            <a:r>
              <a:rPr lang="es-419" sz="2300">
                <a:solidFill>
                  <a:schemeClr val="dk1"/>
                </a:solidFill>
                <a:latin typeface="Poppins"/>
                <a:ea typeface="Poppins"/>
                <a:cs typeface="Poppins"/>
                <a:sym typeface="Poppins"/>
              </a:rPr>
              <a:t>Prevenir posibles daños físicos a tus dispositivos (derrames y golpes).</a:t>
            </a:r>
            <a:endParaRPr b="0" i="0" sz="2300" u="none" cap="none" strike="noStrike">
              <a:solidFill>
                <a:schemeClr val="dk1"/>
              </a:solidFill>
              <a:latin typeface="Poppins"/>
              <a:ea typeface="Poppins"/>
              <a:cs typeface="Poppins"/>
              <a:sym typeface="Poppins"/>
            </a:endParaRPr>
          </a:p>
          <a:p>
            <a:pPr indent="-374650" lvl="0" marL="457200" rtl="0" algn="just">
              <a:lnSpc>
                <a:spcPct val="100000"/>
              </a:lnSpc>
              <a:spcBef>
                <a:spcPts val="0"/>
              </a:spcBef>
              <a:spcAft>
                <a:spcPts val="0"/>
              </a:spcAft>
              <a:buClr>
                <a:schemeClr val="dk1"/>
              </a:buClr>
              <a:buSzPts val="2300"/>
              <a:buFont typeface="Poppins"/>
              <a:buChar char="●"/>
            </a:pPr>
            <a:r>
              <a:rPr lang="es-419" sz="2300">
                <a:solidFill>
                  <a:schemeClr val="dk1"/>
                </a:solidFill>
                <a:latin typeface="Poppins"/>
                <a:ea typeface="Poppins"/>
                <a:cs typeface="Poppins"/>
                <a:sym typeface="Poppins"/>
              </a:rPr>
              <a:t>Tener apoyo de monitoreo de compañeros de trabajo. </a:t>
            </a:r>
            <a:endParaRPr sz="2300">
              <a:solidFill>
                <a:schemeClr val="dk1"/>
              </a:solidFill>
              <a:latin typeface="Poppins"/>
              <a:ea typeface="Poppins"/>
              <a:cs typeface="Poppins"/>
              <a:sym typeface="Poppins"/>
            </a:endParaRPr>
          </a:p>
          <a:p>
            <a:pPr indent="-374650" lvl="0" marL="457200" rtl="0" algn="just">
              <a:lnSpc>
                <a:spcPct val="100000"/>
              </a:lnSpc>
              <a:spcBef>
                <a:spcPts val="0"/>
              </a:spcBef>
              <a:spcAft>
                <a:spcPts val="0"/>
              </a:spcAft>
              <a:buClr>
                <a:schemeClr val="dk1"/>
              </a:buClr>
              <a:buSzPts val="2300"/>
              <a:buFont typeface="Poppins"/>
              <a:buChar char="●"/>
            </a:pPr>
            <a:r>
              <a:rPr lang="es-419" sz="2300">
                <a:solidFill>
                  <a:schemeClr val="dk1"/>
                </a:solidFill>
                <a:latin typeface="Poppins"/>
                <a:ea typeface="Poppins"/>
                <a:cs typeface="Poppins"/>
                <a:sym typeface="Poppins"/>
              </a:rPr>
              <a:t>Establecer tiempos máximos de comunicación con el equipo. </a:t>
            </a:r>
            <a:endParaRPr sz="2300">
              <a:solidFill>
                <a:schemeClr val="dk1"/>
              </a:solidFill>
              <a:latin typeface="Poppins"/>
              <a:ea typeface="Poppins"/>
              <a:cs typeface="Poppins"/>
              <a:sym typeface="Poppins"/>
            </a:endParaRPr>
          </a:p>
          <a:p>
            <a:pPr indent="-374650" lvl="0" marL="457200" marR="0" rtl="0" algn="just">
              <a:lnSpc>
                <a:spcPct val="100000"/>
              </a:lnSpc>
              <a:spcBef>
                <a:spcPts val="0"/>
              </a:spcBef>
              <a:spcAft>
                <a:spcPts val="0"/>
              </a:spcAft>
              <a:buClr>
                <a:schemeClr val="dk1"/>
              </a:buClr>
              <a:buSzPts val="2300"/>
              <a:buFont typeface="Poppins"/>
              <a:buChar char="●"/>
            </a:pPr>
            <a:r>
              <a:rPr lang="es-419" sz="2300">
                <a:solidFill>
                  <a:schemeClr val="dk1"/>
                </a:solidFill>
                <a:latin typeface="Poppins"/>
                <a:ea typeface="Poppins"/>
                <a:cs typeface="Poppins"/>
                <a:sym typeface="Poppins"/>
              </a:rPr>
              <a:t>Cumplir con rutas y plan acordado. En caso de cambio, reportar. </a:t>
            </a:r>
            <a:endParaRPr sz="2300">
              <a:solidFill>
                <a:schemeClr val="dk1"/>
              </a:solidFill>
              <a:latin typeface="Poppins"/>
              <a:ea typeface="Poppins"/>
              <a:cs typeface="Poppins"/>
              <a:sym typeface="Poppins"/>
            </a:endParaRPr>
          </a:p>
          <a:p>
            <a:pPr indent="0" lvl="0" marL="0" marR="0" rtl="0" algn="just">
              <a:lnSpc>
                <a:spcPct val="100000"/>
              </a:lnSpc>
              <a:spcBef>
                <a:spcPts val="1200"/>
              </a:spcBef>
              <a:spcAft>
                <a:spcPts val="0"/>
              </a:spcAft>
              <a:buClr>
                <a:srgbClr val="000000"/>
              </a:buClr>
              <a:buSzPts val="1100"/>
              <a:buFont typeface="Arial"/>
              <a:buNone/>
            </a:pPr>
            <a:r>
              <a:t/>
            </a:r>
            <a:endParaRPr b="0" i="0" sz="2300" u="none" cap="none" strike="noStrike">
              <a:solidFill>
                <a:schemeClr val="dk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Poppins"/>
              <a:ea typeface="Poppins"/>
              <a:cs typeface="Poppins"/>
              <a:sym typeface="Poppins"/>
            </a:endParaRPr>
          </a:p>
        </p:txBody>
      </p:sp>
      <p:sp>
        <p:nvSpPr>
          <p:cNvPr id="142" name="Google Shape;142;gb5e59a6cac_0_23"/>
          <p:cNvSpPr/>
          <p:nvPr/>
        </p:nvSpPr>
        <p:spPr>
          <a:xfrm>
            <a:off x="6678128" y="1946149"/>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gb5e59a6cac_0_23"/>
          <p:cNvSpPr/>
          <p:nvPr/>
        </p:nvSpPr>
        <p:spPr>
          <a:xfrm>
            <a:off x="9750148" y="5666158"/>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4" name="Google Shape;144;gb5e59a6cac_0_23"/>
          <p:cNvPicPr preferRelativeResize="0"/>
          <p:nvPr/>
        </p:nvPicPr>
        <p:blipFill>
          <a:blip r:embed="rId3">
            <a:alphaModFix/>
          </a:blip>
          <a:stretch>
            <a:fillRect/>
          </a:stretch>
        </p:blipFill>
        <p:spPr>
          <a:xfrm>
            <a:off x="6469750" y="2175049"/>
            <a:ext cx="4944163" cy="3296109"/>
          </a:xfrm>
          <a:prstGeom prst="rect">
            <a:avLst/>
          </a:prstGeom>
          <a:noFill/>
          <a:ln>
            <a:noFill/>
          </a:ln>
        </p:spPr>
      </p:pic>
      <p:sp>
        <p:nvSpPr>
          <p:cNvPr id="145" name="Google Shape;145;gb5e59a6cac_0_23"/>
          <p:cNvSpPr txBox="1"/>
          <p:nvPr/>
        </p:nvSpPr>
        <p:spPr>
          <a:xfrm>
            <a:off x="7353188" y="5785250"/>
            <a:ext cx="3177300" cy="323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lang="es-419" sz="900">
                <a:solidFill>
                  <a:schemeClr val="dk1"/>
                </a:solidFill>
                <a:latin typeface="Poppins"/>
                <a:ea typeface="Poppins"/>
                <a:cs typeface="Poppins"/>
                <a:sym typeface="Poppins"/>
              </a:rPr>
              <a:t>Autor: </a:t>
            </a:r>
            <a:r>
              <a:rPr lang="es-419" sz="900">
                <a:solidFill>
                  <a:schemeClr val="dk1"/>
                </a:solidFill>
                <a:latin typeface="Poppins"/>
                <a:ea typeface="Poppins"/>
                <a:cs typeface="Poppins"/>
                <a:sym typeface="Poppins"/>
              </a:rPr>
              <a:t>Mussa Qawasma</a:t>
            </a:r>
            <a:r>
              <a:rPr lang="es-419" sz="900">
                <a:solidFill>
                  <a:schemeClr val="dk1"/>
                </a:solidFill>
                <a:latin typeface="Poppins"/>
                <a:ea typeface="Poppins"/>
                <a:cs typeface="Poppins"/>
                <a:sym typeface="Poppins"/>
              </a:rPr>
              <a:t>/Reuters</a:t>
            </a:r>
            <a:endParaRPr sz="9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afd4ecb441_0_32"/>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51" name="Google Shape;151;gafd4ecb441_0_32"/>
          <p:cNvSpPr txBox="1"/>
          <p:nvPr>
            <p:ph type="title"/>
          </p:nvPr>
        </p:nvSpPr>
        <p:spPr>
          <a:xfrm>
            <a:off x="838200" y="2637018"/>
            <a:ext cx="10515600" cy="1325700"/>
          </a:xfrm>
          <a:prstGeom prst="rect">
            <a:avLst/>
          </a:prstGeom>
          <a:noFill/>
          <a:ln cap="flat" cmpd="sng" w="9525">
            <a:solidFill>
              <a:srgbClr val="5EAA8F"/>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400">
                <a:solidFill>
                  <a:schemeClr val="lt1"/>
                </a:solidFill>
                <a:latin typeface="Oswald"/>
                <a:ea typeface="Oswald"/>
                <a:cs typeface="Oswald"/>
                <a:sym typeface="Oswald"/>
              </a:rPr>
              <a:t>¿CÓMO COMPORTARSE CON RESPECTO A </a:t>
            </a:r>
            <a:r>
              <a:rPr lang="es-419" sz="5400">
                <a:solidFill>
                  <a:srgbClr val="5EAA8F"/>
                </a:solidFill>
                <a:latin typeface="Oswald"/>
                <a:ea typeface="Oswald"/>
                <a:cs typeface="Oswald"/>
                <a:sym typeface="Oswald"/>
              </a:rPr>
              <a:t>ORGANISMOS Y PERSONAL DE SEGURIDAD DEL ESTADO?</a:t>
            </a:r>
            <a:endParaRPr sz="54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2021-01-26T14:50:47Z</dcterms:created>
  <dc:creator>BeStMaker Lazarte</dc:creator>
</cp:coreProperties>
</file>