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iANp8bs8yWLalNegA2+0d7C0Yt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FD5AB2-A2DA-4E6B-BA31-0C8E44508E98}">
  <a:tblStyle styleId="{58FD5AB2-A2DA-4E6B-BA31-0C8E44508E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Oswald-regular.fntdata"/><Relationship Id="rId27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fd4ecb441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fd4ecb44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d4ecb44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afd4ecb441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fd4ecb441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fd4ecb44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fd4ecb441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fd4ecb44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fd4ecb44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fd4ecb44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fd4ecb44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afd4ecb441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fd4ecb44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afd4ecb441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fd4ecb44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afd4ecb44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fd4ecb44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afd4ecb441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fd4ecb44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afd4ecb441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584" y="1016379"/>
            <a:ext cx="2558825" cy="16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827600" y="3602075"/>
            <a:ext cx="102321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Microcurso: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Introducción a la seguridad</a:t>
            </a:r>
            <a:r>
              <a:rPr lang="es-419" sz="6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 la </a:t>
            </a:r>
            <a:r>
              <a:rPr lang="es-419" sz="65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INFORMACIÓN</a:t>
            </a:r>
            <a:r>
              <a:rPr lang="es-419" sz="65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65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fd4ecb441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¿cuál es el estándar de</a:t>
            </a: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SEGURIDAD DE LA INFORMACIÓN?</a:t>
            </a:r>
            <a:endParaRPr/>
          </a:p>
        </p:txBody>
      </p:sp>
      <p:sp>
        <p:nvSpPr>
          <p:cNvPr id="158" name="Google Shape;158;gafd4ecb441_0_53"/>
          <p:cNvSpPr txBox="1"/>
          <p:nvPr>
            <p:ph idx="1" type="body"/>
          </p:nvPr>
        </p:nvSpPr>
        <p:spPr>
          <a:xfrm>
            <a:off x="838200" y="1994950"/>
            <a:ext cx="4421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La ISO 27001 es el estándar de seguridad de información más conocido y usado. Este hace referencia a la protección de la información y de los sistemas de información del acceso, de utilización, divulgación o destrucción no autorizada.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gafd4ecb441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150" y="1825625"/>
            <a:ext cx="3823524" cy="382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afd4ecb441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afd4ecb441_0_59"/>
          <p:cNvSpPr txBox="1"/>
          <p:nvPr>
            <p:ph type="title"/>
          </p:nvPr>
        </p:nvSpPr>
        <p:spPr>
          <a:xfrm>
            <a:off x="838200" y="26370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¿CUÁLES SON LOS PRINCIPALES RIESGOS Y ACCIONES PARA LA </a:t>
            </a:r>
            <a:r>
              <a:rPr lang="es-419" sz="5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SEGURIDAD DE LA INFORMACIÓN?</a:t>
            </a:r>
            <a:endParaRPr sz="54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fd4ecb441_0_64"/>
          <p:cNvSpPr txBox="1"/>
          <p:nvPr>
            <p:ph type="title"/>
          </p:nvPr>
        </p:nvSpPr>
        <p:spPr>
          <a:xfrm>
            <a:off x="838200" y="5662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principales</a:t>
            </a: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RIESGOS</a:t>
            </a:r>
            <a:endParaRPr/>
          </a:p>
        </p:txBody>
      </p:sp>
      <p:graphicFrame>
        <p:nvGraphicFramePr>
          <p:cNvPr id="171" name="Google Shape;171;gafd4ecb441_0_64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{58FD5AB2-A2DA-4E6B-BA31-0C8E44508E98}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Modificación y/o falsificación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Filtración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Pérdida y/o borrado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 refiere a que la información fue alterada o copiada sin autorización, perdiendo su integridad. 	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Cuando la información fue extraída de su fuente sin autorización 	y ha sido publicada o comunicada por algún medio.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 cuando se ha perdido el documento o información, o también el lugar donde estaba almacenado. A su vez, la información, o una parte de ella, pudo haber sido borrada o eliminada.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Exposición </a:t>
                      </a: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		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Acceso no autorizado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Vigilancia y/o monitoreo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5EAA8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Cuando el acceso a la información es libre, a pesar de que se decidió lo contrario, debido a una mala configuración, falta de credenciales, o no se encuentra debidamente protegida</a:t>
                      </a: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		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 cuando se ha accedido a la información a pesar que no se tiene la autorización o permiso para hacerlo. 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 refiere a que el sistema o el dispositivo donde se almacena la información, está siendo monitoreado para saber sus cambios o sus formas de uso.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fd4ecb441_0_7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medidas de</a:t>
            </a: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CONTROL</a:t>
            </a:r>
            <a:endParaRPr/>
          </a:p>
        </p:txBody>
      </p:sp>
      <p:sp>
        <p:nvSpPr>
          <p:cNvPr id="177" name="Google Shape;177;gafd4ecb441_0_70"/>
          <p:cNvSpPr txBox="1"/>
          <p:nvPr/>
        </p:nvSpPr>
        <p:spPr>
          <a:xfrm>
            <a:off x="885850" y="1828475"/>
            <a:ext cx="2903100" cy="1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200">
                <a:solidFill>
                  <a:srgbClr val="271357"/>
                </a:solidFill>
                <a:latin typeface="Poppins"/>
                <a:ea typeface="Poppins"/>
                <a:cs typeface="Poppins"/>
                <a:sym typeface="Poppins"/>
              </a:rPr>
              <a:t>físicas</a:t>
            </a:r>
            <a:r>
              <a:rPr b="1" lang="es-419" sz="2200">
                <a:solidFill>
                  <a:srgbClr val="271357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 sz="2200">
              <a:solidFill>
                <a:srgbClr val="271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 medidas para reducir el acceso a la información dónde se 	encuentre guardada ésta, así como de vigilancia.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gafd4ecb441_0_70"/>
          <p:cNvSpPr txBox="1"/>
          <p:nvPr/>
        </p:nvSpPr>
        <p:spPr>
          <a:xfrm>
            <a:off x="4644450" y="1828475"/>
            <a:ext cx="2903100" cy="1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200">
                <a:solidFill>
                  <a:srgbClr val="271357"/>
                </a:solidFill>
                <a:latin typeface="Poppins"/>
                <a:ea typeface="Poppins"/>
                <a:cs typeface="Poppins"/>
                <a:sym typeface="Poppins"/>
              </a:rPr>
              <a:t>procedimentales</a:t>
            </a:r>
            <a:r>
              <a:rPr b="1" lang="es-419" sz="2200">
                <a:solidFill>
                  <a:srgbClr val="271357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 sz="2200">
              <a:solidFill>
                <a:srgbClr val="271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 acciones que las personas y/o los sistemas deben seguir para proteger la información, así como protocolos, políticas de seguridad, etc.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gafd4ecb441_0_70"/>
          <p:cNvSpPr txBox="1"/>
          <p:nvPr/>
        </p:nvSpPr>
        <p:spPr>
          <a:xfrm>
            <a:off x="8403050" y="1828475"/>
            <a:ext cx="2903100" cy="1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200">
                <a:solidFill>
                  <a:srgbClr val="271357"/>
                </a:solidFill>
                <a:latin typeface="Poppins"/>
                <a:ea typeface="Poppins"/>
                <a:cs typeface="Poppins"/>
                <a:sym typeface="Poppins"/>
              </a:rPr>
              <a:t>técnicas/lógicas</a:t>
            </a:r>
            <a:r>
              <a:rPr b="1" lang="es-419" sz="2200">
                <a:solidFill>
                  <a:srgbClr val="271357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 sz="2200">
              <a:solidFill>
                <a:srgbClr val="27135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 medidas que los propios sistemas ofrecen como contraseñas, autenticación de dos pasos, firewalls, cifrado, entre otras. </a:t>
            </a:r>
            <a:r>
              <a:rPr lang="es-419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es-419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0" name="Google Shape;180;gafd4ecb441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063" y="4388425"/>
            <a:ext cx="1618675" cy="1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afd4ecb441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500" y="4503273"/>
            <a:ext cx="1389000" cy="13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afd4ecb441_0_70"/>
          <p:cNvPicPr preferRelativeResize="0"/>
          <p:nvPr/>
        </p:nvPicPr>
        <p:blipFill rotWithShape="1">
          <a:blip r:embed="rId5">
            <a:alphaModFix/>
          </a:blip>
          <a:srcRect b="13834" l="0" r="2008" t="8748"/>
          <a:stretch/>
        </p:blipFill>
        <p:spPr>
          <a:xfrm>
            <a:off x="9133025" y="4582100"/>
            <a:ext cx="1443150" cy="123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8334" y="1810136"/>
            <a:ext cx="4350632" cy="289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64414" y="5506806"/>
            <a:ext cx="3355050" cy="8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73" y="5708081"/>
            <a:ext cx="1930021" cy="43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 txBox="1"/>
          <p:nvPr/>
        </p:nvSpPr>
        <p:spPr>
          <a:xfrm>
            <a:off x="3276863" y="5241143"/>
            <a:ext cx="2238137" cy="26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i="0" lang="es-419" sz="12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Un proyecto de:</a:t>
            </a:r>
            <a:endParaRPr b="0" i="0" sz="12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694614" y="5241143"/>
            <a:ext cx="2238137" cy="26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i="0" lang="es-419" sz="12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Con el apoyo de: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26370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¿POR QUÉ LA </a:t>
            </a:r>
            <a:r>
              <a:rPr lang="es-419" sz="5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SEGURIDAD DE LA INFORMACIÓN </a:t>
            </a:r>
            <a:r>
              <a:rPr lang="es-419" sz="5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IMPORTA?</a:t>
            </a:r>
            <a:endParaRPr sz="5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123" y="1974225"/>
            <a:ext cx="5090450" cy="38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la importancia de la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INFORMACIÓN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838200" y="1885300"/>
            <a:ext cx="4908600" cy="4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información tiene valor económico, </a:t>
            </a:r>
            <a:r>
              <a:rPr lang="es-419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íntimo</a:t>
            </a:r>
            <a:r>
              <a:rPr lang="es-419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y/o confidencial, o social/cultural para los gobiernos, empresas y personas. Perder el acceso a esa información, implica perder ese valor. 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 la era digital se ha incrementado exponencialmente la producción y almacenamiento de la información. Al mismo tiempo, aumentaron los riesgos. 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0900" y="4919775"/>
            <a:ext cx="21526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22325" y="2022018"/>
            <a:ext cx="26955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6667528" y="2485899"/>
            <a:ext cx="1383600" cy="119100"/>
          </a:xfrm>
          <a:prstGeom prst="rect">
            <a:avLst/>
          </a:prstGeom>
          <a:solidFill>
            <a:srgbClr val="5EAA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750148" y="5447933"/>
            <a:ext cx="1383600" cy="119100"/>
          </a:xfrm>
          <a:prstGeom prst="rect">
            <a:avLst/>
          </a:prstGeom>
          <a:solidFill>
            <a:srgbClr val="2713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fd4ecb441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vulneración de información y</a:t>
            </a: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DERECHOS </a:t>
            </a:r>
            <a:endParaRPr b="1" sz="5000"/>
          </a:p>
        </p:txBody>
      </p:sp>
      <p:sp>
        <p:nvSpPr>
          <p:cNvPr id="111" name="Google Shape;111;gafd4ecb441_0_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La </a:t>
            </a:r>
            <a:r>
              <a:rPr lang="es-419" sz="2000">
                <a:solidFill>
                  <a:srgbClr val="5EAA8F"/>
                </a:solidFill>
                <a:latin typeface="Poppins"/>
                <a:ea typeface="Poppins"/>
                <a:cs typeface="Poppins"/>
                <a:sym typeface="Poppins"/>
              </a:rPr>
              <a:t>seguridad de la información</a:t>
            </a: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 está ligada a varios derechos humanos: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Privacidad: implica la protección del ámbito de la vida personal de toda 	persona, incluyendo todo aquello que se desarrolla en un espacio reservado. La ciudadanía </a:t>
            </a:r>
            <a:br>
              <a:rPr lang="es-419" sz="2000">
                <a:latin typeface="Poppins"/>
                <a:ea typeface="Poppins"/>
                <a:cs typeface="Poppins"/>
                <a:sym typeface="Poppins"/>
              </a:rPr>
            </a:b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 	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Identidad: todas las personas tienen derecho inalienable a contar con aspectos 	que la definen en su individualidad como ser nombre, apellido, 	nacionalidad, sexualidad, género, etc.</a:t>
            </a:r>
            <a:br>
              <a:rPr lang="es-419" sz="2000">
                <a:latin typeface="Poppins"/>
                <a:ea typeface="Poppins"/>
                <a:cs typeface="Poppins"/>
                <a:sym typeface="Poppins"/>
              </a:rPr>
            </a:b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 	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s-419" sz="2000">
                <a:latin typeface="Poppins"/>
                <a:ea typeface="Poppins"/>
                <a:cs typeface="Poppins"/>
                <a:sym typeface="Poppins"/>
              </a:rPr>
              <a:t>Autodeterminación informativa: que es la facultad de toda persona para ejercer control sobre la información personal que le concierne, contenida en registros públicos o privados. 	</a:t>
            </a:r>
            <a:br>
              <a:rPr lang="es-419" sz="2000">
                <a:latin typeface="Poppins"/>
                <a:ea typeface="Poppins"/>
                <a:cs typeface="Poppins"/>
                <a:sym typeface="Poppins"/>
              </a:rPr>
            </a:b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afd4ecb441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afd4ecb441_0_18"/>
          <p:cNvSpPr txBox="1"/>
          <p:nvPr>
            <p:ph type="title"/>
          </p:nvPr>
        </p:nvSpPr>
        <p:spPr>
          <a:xfrm>
            <a:off x="838200" y="26370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¿QUÉ ES LA </a:t>
            </a:r>
            <a:r>
              <a:rPr lang="es-419" sz="5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SEGURIDAD DE LA INFORMACIÓN?</a:t>
            </a:r>
            <a:endParaRPr sz="54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afd4ecb441_0_3"/>
          <p:cNvPicPr preferRelativeResize="0"/>
          <p:nvPr/>
        </p:nvPicPr>
        <p:blipFill rotWithShape="1">
          <a:blip r:embed="rId3">
            <a:alphaModFix/>
          </a:blip>
          <a:srcRect b="4843" l="3710" r="46545" t="18645"/>
          <a:stretch/>
        </p:blipFill>
        <p:spPr>
          <a:xfrm>
            <a:off x="7231275" y="1885300"/>
            <a:ext cx="4122514" cy="389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afd4ecb441_0_3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definición de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SEGURIDAD DE LA I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NFORMACIÓN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gafd4ecb441_0_3"/>
          <p:cNvSpPr txBox="1"/>
          <p:nvPr/>
        </p:nvSpPr>
        <p:spPr>
          <a:xfrm>
            <a:off x="838200" y="1885303"/>
            <a:ext cx="49467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seguridad de la información es todo el conjunto de técnicas y acciones que se implementan para controlar y mantener la privacidad de la información y datos de una persona, organización o entidad gubernamental.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Pueden ser acciones analógicas, como colocar el candado a un gavetero, digitales, como una contraseña o la instalación de un firewall, o hasta lógicas, como la construcción de poderosos algoritmos de cifrado para evitar la comprensión de un pedazo de información.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gafd4ecb441_0_3"/>
          <p:cNvSpPr/>
          <p:nvPr/>
        </p:nvSpPr>
        <p:spPr>
          <a:xfrm>
            <a:off x="6678128" y="1946149"/>
            <a:ext cx="1383600" cy="119100"/>
          </a:xfrm>
          <a:prstGeom prst="rect">
            <a:avLst/>
          </a:prstGeom>
          <a:solidFill>
            <a:srgbClr val="5EAA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afd4ecb441_0_3"/>
          <p:cNvSpPr/>
          <p:nvPr/>
        </p:nvSpPr>
        <p:spPr>
          <a:xfrm>
            <a:off x="9750148" y="5666158"/>
            <a:ext cx="1383600" cy="119100"/>
          </a:xfrm>
          <a:prstGeom prst="rect">
            <a:avLst/>
          </a:prstGeom>
          <a:solidFill>
            <a:srgbClr val="2713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fd4ecb441_0_24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tipos de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INFORMACIÓN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gafd4ecb441_0_24"/>
          <p:cNvSpPr txBox="1"/>
          <p:nvPr/>
        </p:nvSpPr>
        <p:spPr>
          <a:xfrm>
            <a:off x="838200" y="1885300"/>
            <a:ext cx="101262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rabicPeriod"/>
            </a:pPr>
            <a:r>
              <a:rPr b="1"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Crítica: </a:t>
            </a: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cuando de esta depende el funcionamiento y operación de una institución, organización o empresa. Por ejemplo, un banco, servicios de comercio electrónico, servicios de identificación. 	</a:t>
            </a:r>
            <a:b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	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rabicPeriod"/>
            </a:pPr>
            <a:r>
              <a:rPr b="1"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Valiosa: </a:t>
            </a: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cuando la información es el 	producto (documentos, artículos, etc.), datos de navegación, o es indispensable pues implica datos que pueden implicar a una organización o persona.</a:t>
            </a:r>
            <a:b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	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rabicPeriod"/>
            </a:pPr>
            <a:r>
              <a:rPr b="1"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Sensible: </a:t>
            </a: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Esto significa que puede implicar 	datos personales, de identidad, o cierta información que no se quiere hacer conocer. 	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afd4ecb441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afd4ecb441_0_32"/>
          <p:cNvSpPr txBox="1"/>
          <p:nvPr>
            <p:ph type="title"/>
          </p:nvPr>
        </p:nvSpPr>
        <p:spPr>
          <a:xfrm>
            <a:off x="838200" y="26370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¿QUÉ BUSCA LA </a:t>
            </a:r>
            <a:r>
              <a:rPr lang="es-419" sz="5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SEGURIDAD DE LA INFORMACIÓN?</a:t>
            </a:r>
            <a:endParaRPr sz="54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d4ecb441_0_37"/>
          <p:cNvSpPr txBox="1"/>
          <p:nvPr/>
        </p:nvSpPr>
        <p:spPr>
          <a:xfrm>
            <a:off x="838200" y="44066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definición de</a:t>
            </a:r>
            <a:r>
              <a:rPr b="0" i="0" lang="es-419" sz="4400" u="none" cap="none" strike="noStrike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SEGURIDAD DE LA INFORMACIÓN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gafd4ecb441_0_37"/>
          <p:cNvSpPr txBox="1"/>
          <p:nvPr/>
        </p:nvSpPr>
        <p:spPr>
          <a:xfrm>
            <a:off x="838200" y="1885300"/>
            <a:ext cx="38292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seguridad de la información busca proteger esta en tres aspectos cruciales, denominados CIA (Confidencialidad, integridad y disponibilidad).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 los últimos años, y ante muchos casos de suplantación de identidad, surgió un cuarto aspecto: la autenticación.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gafd4ecb441_0_37"/>
          <p:cNvSpPr/>
          <p:nvPr/>
        </p:nvSpPr>
        <p:spPr>
          <a:xfrm>
            <a:off x="5194275" y="1720475"/>
            <a:ext cx="2709300" cy="2379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afd4ecb441_0_37"/>
          <p:cNvSpPr/>
          <p:nvPr/>
        </p:nvSpPr>
        <p:spPr>
          <a:xfrm>
            <a:off x="7903575" y="1720475"/>
            <a:ext cx="2709300" cy="23799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afd4ecb441_0_37"/>
          <p:cNvSpPr/>
          <p:nvPr/>
        </p:nvSpPr>
        <p:spPr>
          <a:xfrm>
            <a:off x="5194275" y="4100375"/>
            <a:ext cx="2709300" cy="23799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afd4ecb441_0_37"/>
          <p:cNvSpPr/>
          <p:nvPr/>
        </p:nvSpPr>
        <p:spPr>
          <a:xfrm>
            <a:off x="7903575" y="4100375"/>
            <a:ext cx="2709300" cy="2379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afd4ecb441_0_37"/>
          <p:cNvSpPr txBox="1"/>
          <p:nvPr/>
        </p:nvSpPr>
        <p:spPr>
          <a:xfrm>
            <a:off x="5436675" y="2304725"/>
            <a:ext cx="22893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Confidencialidad: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Información no sea divulgada o pública sin autorización o una acción deliberada previa.</a:t>
            </a:r>
            <a:endParaRPr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gafd4ecb441_0_37"/>
          <p:cNvSpPr txBox="1"/>
          <p:nvPr/>
        </p:nvSpPr>
        <p:spPr>
          <a:xfrm>
            <a:off x="8145975" y="2327675"/>
            <a:ext cx="23316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Integridad: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Información se mantenga completa y como fue creada,  no se modifique o altere por terceros.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gafd4ecb441_0_37"/>
          <p:cNvSpPr txBox="1"/>
          <p:nvPr/>
        </p:nvSpPr>
        <p:spPr>
          <a:xfrm>
            <a:off x="5436675" y="4684625"/>
            <a:ext cx="22245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Disponibilidad</a:t>
            </a:r>
            <a:r>
              <a:rPr b="1"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Información sea accesible a quienes están autorizados/as, por los canales adecuados y procesos correctos.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gafd4ecb441_0_37"/>
          <p:cNvSpPr txBox="1"/>
          <p:nvPr/>
        </p:nvSpPr>
        <p:spPr>
          <a:xfrm>
            <a:off x="8176875" y="4684625"/>
            <a:ext cx="22245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Autenticación</a:t>
            </a:r>
            <a:r>
              <a:rPr b="1" lang="es-419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Personas debidamente autorizadas puedan ser identificadas en el proceso de acceso a la información.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2021-01-26T14:50:47Z</dcterms:created>
  <dc:creator>BeStMaker Lazarte</dc:creator>
</cp:coreProperties>
</file>