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Poppins"/>
      <p:regular r:id="rId23"/>
      <p:bold r:id="rId24"/>
      <p:italic r:id="rId25"/>
      <p:boldItalic r:id="rId26"/>
    </p:embeddedFont>
    <p:embeddedFont>
      <p:font typeface="Oswald"/>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jamw6Cx4ExGKnrTpvnvmNvE6G61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D31BD8-F86E-4B59-9FA6-816DFAB704BE}">
  <a:tblStyle styleId="{97D31BD8-F86E-4B59-9FA6-816DFAB704B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Oswald-bold.fntdata"/><Relationship Id="rId27"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be39c741a6_0_6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be39c741a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afd61d6be8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6" name="Google Shape;166;gafd61d6be8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fd61d6be8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4" name="Google Shape;174;gafd61d6be8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afd61d6be8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gafd61d6be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fd61d6be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gafd61d6be8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fd61d6be8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afd61d6be8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fd61d6be8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afd61d6be8_0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9" name="Google Shape;2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be39c741a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be39c741a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afd61d6be8_0_1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5" name="Google Shape;115;gafd61d6be8_0_1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bbfe2519f3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3" name="Google Shape;123;gbbfe2519f3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be39c741a6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be39c741a6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be39c741a6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be39c741a6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fd61d6be8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afd61d6be8_0_1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3" name="Shape 23"/>
        <p:cNvGrpSpPr/>
        <p:nvPr/>
      </p:nvGrpSpPr>
      <p:grpSpPr>
        <a:xfrm>
          <a:off x="0" y="0"/>
          <a:ext cx="0" cy="0"/>
          <a:chOff x="0" y="0"/>
          <a:chExt cx="0" cy="0"/>
        </a:xfrm>
      </p:grpSpPr>
      <p:sp>
        <p:nvSpPr>
          <p:cNvPr id="24" name="Google Shape;24;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29" name="Shape 29"/>
        <p:cNvGrpSpPr/>
        <p:nvPr/>
      </p:nvGrpSpPr>
      <p:grpSpPr>
        <a:xfrm>
          <a:off x="0" y="0"/>
          <a:ext cx="0" cy="0"/>
          <a:chOff x="0" y="0"/>
          <a:chExt cx="0" cy="0"/>
        </a:xfrm>
      </p:grpSpPr>
      <p:sp>
        <p:nvSpPr>
          <p:cNvPr id="30" name="Google Shape;30;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36" name="Shape 36"/>
        <p:cNvGrpSpPr/>
        <p:nvPr/>
      </p:nvGrpSpPr>
      <p:grpSpPr>
        <a:xfrm>
          <a:off x="0" y="0"/>
          <a:ext cx="0" cy="0"/>
          <a:chOff x="0" y="0"/>
          <a:chExt cx="0" cy="0"/>
        </a:xfrm>
      </p:grpSpPr>
      <p:sp>
        <p:nvSpPr>
          <p:cNvPr id="37" name="Google Shape;37;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5" name="Shape 45"/>
        <p:cNvGrpSpPr/>
        <p:nvPr/>
      </p:nvGrpSpPr>
      <p:grpSpPr>
        <a:xfrm>
          <a:off x="0" y="0"/>
          <a:ext cx="0" cy="0"/>
          <a:chOff x="0" y="0"/>
          <a:chExt cx="0" cy="0"/>
        </a:xfrm>
      </p:grpSpPr>
      <p:sp>
        <p:nvSpPr>
          <p:cNvPr id="46" name="Google Shape;46;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0" name="Shape 50"/>
        <p:cNvGrpSpPr/>
        <p:nvPr/>
      </p:nvGrpSpPr>
      <p:grpSpPr>
        <a:xfrm>
          <a:off x="0" y="0"/>
          <a:ext cx="0" cy="0"/>
          <a:chOff x="0" y="0"/>
          <a:chExt cx="0" cy="0"/>
        </a:xfrm>
      </p:grpSpPr>
      <p:sp>
        <p:nvSpPr>
          <p:cNvPr id="51" name="Google Shape;5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17.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png"/><Relationship Id="rId4" Type="http://schemas.openxmlformats.org/officeDocument/2006/relationships/hyperlink" Target="https://safebrowsing.google.com/safebrowsing/report_phish/?hl=es" TargetMode="External"/><Relationship Id="rId5"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4.png"/><Relationship Id="rId4" Type="http://schemas.openxmlformats.org/officeDocument/2006/relationships/image" Target="../media/image6.png"/><Relationship Id="rId5"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hyperlink" Target="http://www.youtube.com/watch?v=s9jwOVGWWuk" TargetMode="External"/><Relationship Id="rId5" Type="http://schemas.openxmlformats.org/officeDocument/2006/relationships/image" Target="../media/image2.jpg"/><Relationship Id="rId6" Type="http://schemas.openxmlformats.org/officeDocument/2006/relationships/hyperlink" Target="http://www.youtube.com/watch?v=GIlS5eJHYNI" TargetMode="External"/><Relationship Id="rId7"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85" name="Google Shape;85;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86" name="Google Shape;86;p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4654512" y="529550"/>
            <a:ext cx="2882975" cy="1915200"/>
          </a:xfrm>
          <a:prstGeom prst="rect">
            <a:avLst/>
          </a:prstGeom>
          <a:noFill/>
          <a:ln>
            <a:noFill/>
          </a:ln>
        </p:spPr>
      </p:pic>
      <p:sp>
        <p:nvSpPr>
          <p:cNvPr id="88" name="Google Shape;88;p1"/>
          <p:cNvSpPr txBox="1"/>
          <p:nvPr>
            <p:ph idx="4294967295" type="title"/>
          </p:nvPr>
        </p:nvSpPr>
        <p:spPr>
          <a:xfrm>
            <a:off x="827600" y="3602075"/>
            <a:ext cx="10552500" cy="16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Oswald"/>
              <a:buNone/>
            </a:pPr>
            <a:r>
              <a:rPr lang="es-419" sz="4800">
                <a:solidFill>
                  <a:schemeClr val="lt1"/>
                </a:solidFill>
                <a:latin typeface="Oswald"/>
                <a:ea typeface="Oswald"/>
                <a:cs typeface="Oswald"/>
                <a:sym typeface="Oswald"/>
              </a:rPr>
              <a:t>Microcurso:</a:t>
            </a:r>
            <a:endParaRPr sz="4800">
              <a:solidFill>
                <a:schemeClr val="lt1"/>
              </a:solidFill>
              <a:latin typeface="Oswald"/>
              <a:ea typeface="Oswald"/>
              <a:cs typeface="Oswald"/>
              <a:sym typeface="Oswald"/>
            </a:endParaRPr>
          </a:p>
          <a:p>
            <a:pPr indent="0" lvl="0" marL="0" rtl="0" algn="l">
              <a:lnSpc>
                <a:spcPct val="90000"/>
              </a:lnSpc>
              <a:spcBef>
                <a:spcPts val="0"/>
              </a:spcBef>
              <a:spcAft>
                <a:spcPts val="0"/>
              </a:spcAft>
              <a:buClr>
                <a:schemeClr val="lt1"/>
              </a:buClr>
              <a:buSzPts val="5400"/>
              <a:buFont typeface="Oswald"/>
              <a:buNone/>
            </a:pPr>
            <a:r>
              <a:rPr lang="es-419" sz="6500">
                <a:solidFill>
                  <a:schemeClr val="lt1"/>
                </a:solidFill>
                <a:latin typeface="Oswald"/>
                <a:ea typeface="Oswald"/>
                <a:cs typeface="Oswald"/>
                <a:sym typeface="Oswald"/>
              </a:rPr>
              <a:t>PHISHING E </a:t>
            </a:r>
            <a:r>
              <a:rPr lang="es-419" sz="6500">
                <a:solidFill>
                  <a:srgbClr val="5EAA8F"/>
                </a:solidFill>
                <a:latin typeface="Oswald"/>
                <a:ea typeface="Oswald"/>
                <a:cs typeface="Oswald"/>
                <a:sym typeface="Oswald"/>
              </a:rPr>
              <a:t>INGENIERÍA SOCIAL</a:t>
            </a:r>
            <a:r>
              <a:rPr lang="es-419" sz="6500">
                <a:solidFill>
                  <a:srgbClr val="5EAA8F"/>
                </a:solidFill>
                <a:latin typeface="Oswald"/>
                <a:ea typeface="Oswald"/>
                <a:cs typeface="Oswald"/>
                <a:sym typeface="Oswald"/>
              </a:rPr>
              <a:t> </a:t>
            </a:r>
            <a:endParaRPr sz="65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5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be39c741a6_0_6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s-419">
                <a:solidFill>
                  <a:srgbClr val="5EAA8F"/>
                </a:solidFill>
                <a:latin typeface="Oswald"/>
                <a:ea typeface="Oswald"/>
                <a:cs typeface="Oswald"/>
                <a:sym typeface="Oswald"/>
              </a:rPr>
              <a:t>profundizando en los ataques tipo</a:t>
            </a:r>
            <a:r>
              <a:rPr lang="es-419">
                <a:solidFill>
                  <a:srgbClr val="5EAA8F"/>
                </a:solidFill>
                <a:latin typeface="Oswald"/>
                <a:ea typeface="Oswald"/>
                <a:cs typeface="Oswald"/>
                <a:sym typeface="Oswald"/>
              </a:rPr>
              <a:t> </a:t>
            </a:r>
            <a:r>
              <a:rPr lang="es-419">
                <a:solidFill>
                  <a:srgbClr val="271357"/>
                </a:solidFill>
                <a:latin typeface="Oswald"/>
                <a:ea typeface="Oswald"/>
                <a:cs typeface="Oswald"/>
                <a:sym typeface="Oswald"/>
              </a:rPr>
              <a:t>PHISHING</a:t>
            </a:r>
            <a:endParaRPr/>
          </a:p>
        </p:txBody>
      </p:sp>
      <p:sp>
        <p:nvSpPr>
          <p:cNvPr id="162" name="Google Shape;162;gbe39c741a6_0_61"/>
          <p:cNvSpPr txBox="1"/>
          <p:nvPr>
            <p:ph idx="1" type="body"/>
          </p:nvPr>
        </p:nvSpPr>
        <p:spPr>
          <a:xfrm>
            <a:off x="774700" y="1592800"/>
            <a:ext cx="5691600" cy="4351200"/>
          </a:xfrm>
          <a:prstGeom prst="rect">
            <a:avLst/>
          </a:prstGeom>
        </p:spPr>
        <p:txBody>
          <a:bodyPr anchorCtr="0" anchor="t" bIns="45700" lIns="91425" spcFirstLastPara="1" rIns="91425" wrap="square" tIns="45700">
            <a:noAutofit/>
          </a:bodyPr>
          <a:lstStyle/>
          <a:p>
            <a:pPr indent="0" lvl="0" marL="0" rtl="0" algn="just">
              <a:spcBef>
                <a:spcPts val="1000"/>
              </a:spcBef>
              <a:spcAft>
                <a:spcPts val="0"/>
              </a:spcAft>
              <a:buNone/>
            </a:pPr>
            <a:r>
              <a:rPr lang="es-419" sz="2000">
                <a:solidFill>
                  <a:srgbClr val="000000"/>
                </a:solidFill>
                <a:latin typeface="Poppins"/>
                <a:ea typeface="Poppins"/>
                <a:cs typeface="Poppins"/>
                <a:sym typeface="Poppins"/>
              </a:rPr>
              <a:t>Los ataques tipo PHISHING son los más comunes a nivel de la ciberseguridad.</a:t>
            </a:r>
            <a:endParaRPr sz="2000">
              <a:solidFill>
                <a:srgbClr val="000000"/>
              </a:solidFill>
              <a:latin typeface="Poppins"/>
              <a:ea typeface="Poppins"/>
              <a:cs typeface="Poppins"/>
              <a:sym typeface="Poppins"/>
            </a:endParaRPr>
          </a:p>
          <a:p>
            <a:pPr indent="0" lvl="0" marL="0" rtl="0" algn="just">
              <a:spcBef>
                <a:spcPts val="1000"/>
              </a:spcBef>
              <a:spcAft>
                <a:spcPts val="0"/>
              </a:spcAft>
              <a:buNone/>
            </a:pPr>
            <a:r>
              <a:rPr lang="es-419" sz="2000">
                <a:solidFill>
                  <a:srgbClr val="000000"/>
                </a:solidFill>
                <a:latin typeface="Poppins"/>
                <a:ea typeface="Poppins"/>
                <a:cs typeface="Poppins"/>
                <a:sym typeface="Poppins"/>
              </a:rPr>
              <a:t>I</a:t>
            </a:r>
            <a:r>
              <a:rPr lang="es-419" sz="2000">
                <a:solidFill>
                  <a:srgbClr val="000000"/>
                </a:solidFill>
                <a:latin typeface="Poppins"/>
                <a:ea typeface="Poppins"/>
                <a:cs typeface="Poppins"/>
                <a:sym typeface="Poppins"/>
              </a:rPr>
              <a:t>NTERPOL registró un incremento de 569% casos de phishing durante 2020.</a:t>
            </a:r>
            <a:endParaRPr sz="2000">
              <a:solidFill>
                <a:srgbClr val="000000"/>
              </a:solidFill>
              <a:latin typeface="Poppins"/>
              <a:ea typeface="Poppins"/>
              <a:cs typeface="Poppins"/>
              <a:sym typeface="Poppins"/>
            </a:endParaRPr>
          </a:p>
          <a:p>
            <a:pPr indent="0" lvl="0" marL="0" rtl="0" algn="just">
              <a:spcBef>
                <a:spcPts val="1000"/>
              </a:spcBef>
              <a:spcAft>
                <a:spcPts val="0"/>
              </a:spcAft>
              <a:buNone/>
            </a:pPr>
            <a:r>
              <a:rPr lang="es-419" sz="2000">
                <a:solidFill>
                  <a:srgbClr val="000000"/>
                </a:solidFill>
                <a:latin typeface="Poppins"/>
                <a:ea typeface="Poppins"/>
                <a:cs typeface="Poppins"/>
                <a:sym typeface="Poppins"/>
              </a:rPr>
              <a:t>Son ataques en los cuales se intenta engañar a la víctima a través de crear una versión falsa de algo en lo que confié, y a través de esta, extraer información valiosa:  </a:t>
            </a:r>
            <a:endParaRPr sz="2000">
              <a:solidFill>
                <a:srgbClr val="000000"/>
              </a:solidFill>
              <a:latin typeface="Poppins"/>
              <a:ea typeface="Poppins"/>
              <a:cs typeface="Poppins"/>
              <a:sym typeface="Poppins"/>
            </a:endParaRPr>
          </a:p>
          <a:p>
            <a:pPr indent="0" lvl="0" marL="0" rtl="0" algn="just">
              <a:spcBef>
                <a:spcPts val="1000"/>
              </a:spcBef>
              <a:spcAft>
                <a:spcPts val="0"/>
              </a:spcAft>
              <a:buNone/>
            </a:pPr>
            <a:r>
              <a:rPr lang="es-419" sz="2000">
                <a:solidFill>
                  <a:srgbClr val="000000"/>
                </a:solidFill>
                <a:latin typeface="Poppins"/>
                <a:ea typeface="Poppins"/>
                <a:cs typeface="Poppins"/>
                <a:sym typeface="Poppins"/>
              </a:rPr>
              <a:t>Pueden ser de diverso tipo: </a:t>
            </a:r>
            <a:endParaRPr sz="2000">
              <a:solidFill>
                <a:srgbClr val="000000"/>
              </a:solidFill>
              <a:latin typeface="Poppins"/>
              <a:ea typeface="Poppins"/>
              <a:cs typeface="Poppins"/>
              <a:sym typeface="Poppins"/>
            </a:endParaRPr>
          </a:p>
          <a:p>
            <a:pPr indent="-355600" lvl="0" marL="457200" rtl="0" algn="just">
              <a:spcBef>
                <a:spcPts val="1000"/>
              </a:spcBef>
              <a:spcAft>
                <a:spcPts val="0"/>
              </a:spcAft>
              <a:buClr>
                <a:srgbClr val="000000"/>
              </a:buClr>
              <a:buSzPts val="2000"/>
              <a:buFont typeface="Poppins"/>
              <a:buChar char="•"/>
            </a:pPr>
            <a:r>
              <a:rPr lang="es-419" sz="2000">
                <a:solidFill>
                  <a:srgbClr val="000000"/>
                </a:solidFill>
                <a:latin typeface="Poppins"/>
                <a:ea typeface="Poppins"/>
                <a:cs typeface="Poppins"/>
                <a:sym typeface="Poppins"/>
              </a:rPr>
              <a:t>Correos falsos</a:t>
            </a:r>
            <a:endParaRPr sz="2000">
              <a:solidFill>
                <a:srgbClr val="000000"/>
              </a:solidFill>
              <a:latin typeface="Poppins"/>
              <a:ea typeface="Poppins"/>
              <a:cs typeface="Poppins"/>
              <a:sym typeface="Poppins"/>
            </a:endParaRPr>
          </a:p>
          <a:p>
            <a:pPr indent="-355600" lvl="0" marL="457200" rtl="0" algn="just">
              <a:spcBef>
                <a:spcPts val="0"/>
              </a:spcBef>
              <a:spcAft>
                <a:spcPts val="0"/>
              </a:spcAft>
              <a:buClr>
                <a:srgbClr val="000000"/>
              </a:buClr>
              <a:buSzPts val="2000"/>
              <a:buFont typeface="Poppins"/>
              <a:buChar char="•"/>
            </a:pPr>
            <a:r>
              <a:rPr lang="es-419" sz="2000">
                <a:solidFill>
                  <a:srgbClr val="000000"/>
                </a:solidFill>
                <a:latin typeface="Poppins"/>
                <a:ea typeface="Poppins"/>
                <a:cs typeface="Poppins"/>
                <a:sym typeface="Poppins"/>
              </a:rPr>
              <a:t>SMS o mensajes vía Whatsapp</a:t>
            </a:r>
            <a:endParaRPr sz="2000">
              <a:solidFill>
                <a:srgbClr val="000000"/>
              </a:solidFill>
              <a:latin typeface="Poppins"/>
              <a:ea typeface="Poppins"/>
              <a:cs typeface="Poppins"/>
              <a:sym typeface="Poppins"/>
            </a:endParaRPr>
          </a:p>
          <a:p>
            <a:pPr indent="-355600" lvl="0" marL="457200" rtl="0" algn="just">
              <a:spcBef>
                <a:spcPts val="0"/>
              </a:spcBef>
              <a:spcAft>
                <a:spcPts val="0"/>
              </a:spcAft>
              <a:buClr>
                <a:srgbClr val="000000"/>
              </a:buClr>
              <a:buSzPts val="2000"/>
              <a:buFont typeface="Poppins"/>
              <a:buChar char="•"/>
            </a:pPr>
            <a:r>
              <a:rPr lang="es-419" sz="2000">
                <a:solidFill>
                  <a:srgbClr val="000000"/>
                </a:solidFill>
                <a:latin typeface="Poppins"/>
                <a:ea typeface="Poppins"/>
                <a:cs typeface="Poppins"/>
                <a:sym typeface="Poppins"/>
              </a:rPr>
              <a:t>Páginas web suplantadas </a:t>
            </a:r>
            <a:endParaRPr sz="2000">
              <a:solidFill>
                <a:srgbClr val="000000"/>
              </a:solidFill>
              <a:latin typeface="Poppins"/>
              <a:ea typeface="Poppins"/>
              <a:cs typeface="Poppins"/>
              <a:sym typeface="Poppins"/>
            </a:endParaRPr>
          </a:p>
        </p:txBody>
      </p:sp>
      <p:pic>
        <p:nvPicPr>
          <p:cNvPr id="163" name="Google Shape;163;gbe39c741a6_0_61"/>
          <p:cNvPicPr preferRelativeResize="0"/>
          <p:nvPr/>
        </p:nvPicPr>
        <p:blipFill>
          <a:blip r:embed="rId3">
            <a:alphaModFix/>
          </a:blip>
          <a:stretch>
            <a:fillRect/>
          </a:stretch>
        </p:blipFill>
        <p:spPr>
          <a:xfrm>
            <a:off x="6830550" y="2255950"/>
            <a:ext cx="4982850" cy="2802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pic>
        <p:nvPicPr>
          <p:cNvPr id="168" name="Google Shape;168;gafd61d6be8_0_13"/>
          <p:cNvPicPr preferRelativeResize="0"/>
          <p:nvPr/>
        </p:nvPicPr>
        <p:blipFill>
          <a:blip r:embed="rId3">
            <a:alphaModFix/>
          </a:blip>
          <a:stretch>
            <a:fillRect/>
          </a:stretch>
        </p:blipFill>
        <p:spPr>
          <a:xfrm>
            <a:off x="6727050" y="1495125"/>
            <a:ext cx="4164875" cy="2568875"/>
          </a:xfrm>
          <a:prstGeom prst="rect">
            <a:avLst/>
          </a:prstGeom>
          <a:noFill/>
          <a:ln>
            <a:noFill/>
          </a:ln>
        </p:spPr>
      </p:pic>
      <p:sp>
        <p:nvSpPr>
          <p:cNvPr id="169" name="Google Shape;169;gafd61d6be8_0_13"/>
          <p:cNvSpPr txBox="1"/>
          <p:nvPr/>
        </p:nvSpPr>
        <p:spPr>
          <a:xfrm>
            <a:off x="838200" y="3692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correos electrónicos </a:t>
            </a:r>
            <a:r>
              <a:rPr lang="es-419" sz="4400">
                <a:solidFill>
                  <a:srgbClr val="271357"/>
                </a:solidFill>
                <a:latin typeface="Oswald"/>
                <a:ea typeface="Oswald"/>
                <a:cs typeface="Oswald"/>
                <a:sym typeface="Oswald"/>
              </a:rPr>
              <a:t>FALSOS</a:t>
            </a:r>
            <a:endParaRPr b="0" i="0" sz="4400" u="none" cap="none" strike="noStrike">
              <a:solidFill>
                <a:srgbClr val="271357"/>
              </a:solidFill>
              <a:latin typeface="Oswald"/>
              <a:ea typeface="Oswald"/>
              <a:cs typeface="Oswald"/>
              <a:sym typeface="Oswald"/>
            </a:endParaRPr>
          </a:p>
        </p:txBody>
      </p:sp>
      <p:sp>
        <p:nvSpPr>
          <p:cNvPr id="170" name="Google Shape;170;gafd61d6be8_0_13"/>
          <p:cNvSpPr txBox="1"/>
          <p:nvPr/>
        </p:nvSpPr>
        <p:spPr>
          <a:xfrm>
            <a:off x="838200" y="1885303"/>
            <a:ext cx="4946700" cy="4291800"/>
          </a:xfrm>
          <a:prstGeom prst="rect">
            <a:avLst/>
          </a:prstGeom>
          <a:noFill/>
          <a:ln>
            <a:noFill/>
          </a:ln>
        </p:spPr>
        <p:txBody>
          <a:bodyPr anchorCtr="0" anchor="t" bIns="45700" lIns="91425" spcFirstLastPara="1" rIns="91425" wrap="square" tIns="45700">
            <a:noAutofit/>
          </a:bodyPr>
          <a:lstStyle/>
          <a:p>
            <a:pPr indent="0" lvl="0" marL="0" rtl="0" algn="just">
              <a:lnSpc>
                <a:spcPct val="107916"/>
              </a:lnSpc>
              <a:spcBef>
                <a:spcPts val="0"/>
              </a:spcBef>
              <a:spcAft>
                <a:spcPts val="0"/>
              </a:spcAft>
              <a:buNone/>
            </a:pPr>
            <a:r>
              <a:rPr lang="es-419" sz="1300">
                <a:solidFill>
                  <a:schemeClr val="dk1"/>
                </a:solidFill>
                <a:latin typeface="Poppins"/>
                <a:ea typeface="Poppins"/>
                <a:cs typeface="Poppins"/>
                <a:sym typeface="Poppins"/>
              </a:rPr>
              <a:t>El phishing vía correo electrónico es el más común de todos. Consiste en enviar un correo a la víctima, en el cual el atacante se hace pasar por algún banco, plataforma de rede social, empresa u otra entidad de confianza. En el mensaje normalmente se incluye links, se pide tomar acción con respecto a algún riesgo o que verifique alguna información faltante. </a:t>
            </a:r>
            <a:endParaRPr sz="13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300">
                <a:solidFill>
                  <a:schemeClr val="dk1"/>
                </a:solidFill>
                <a:latin typeface="Poppins"/>
                <a:ea typeface="Poppins"/>
                <a:cs typeface="Poppins"/>
                <a:sym typeface="Poppins"/>
              </a:rPr>
              <a:t>La víctima ingresará al link o brindará la información, basándose en la confianza que tiene con la entidad. </a:t>
            </a:r>
            <a:endParaRPr sz="13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300">
                <a:solidFill>
                  <a:schemeClr val="dk1"/>
                </a:solidFill>
                <a:latin typeface="Poppins"/>
                <a:ea typeface="Poppins"/>
                <a:cs typeface="Poppins"/>
                <a:sym typeface="Poppins"/>
              </a:rPr>
              <a:t>Para evitar caer en este tipo de phishing, basta identificar el correo que </a:t>
            </a:r>
            <a:r>
              <a:rPr lang="es-419" sz="1300">
                <a:solidFill>
                  <a:schemeClr val="dk1"/>
                </a:solidFill>
                <a:latin typeface="Poppins"/>
                <a:ea typeface="Poppins"/>
                <a:cs typeface="Poppins"/>
                <a:sym typeface="Poppins"/>
              </a:rPr>
              <a:t>envió</a:t>
            </a:r>
            <a:r>
              <a:rPr lang="es-419" sz="1300">
                <a:solidFill>
                  <a:schemeClr val="dk1"/>
                </a:solidFill>
                <a:latin typeface="Poppins"/>
                <a:ea typeface="Poppins"/>
                <a:cs typeface="Poppins"/>
                <a:sym typeface="Poppins"/>
              </a:rPr>
              <a:t> el mensaje y verificar que sea institucional y válido. También se recomienda leer atentamente el mensaje, identificar errores ortográficos, </a:t>
            </a:r>
            <a:r>
              <a:rPr lang="es-419" sz="1300">
                <a:solidFill>
                  <a:schemeClr val="dk1"/>
                </a:solidFill>
                <a:latin typeface="Poppins"/>
                <a:ea typeface="Poppins"/>
                <a:cs typeface="Poppins"/>
                <a:sym typeface="Poppins"/>
              </a:rPr>
              <a:t>inconsistencias</a:t>
            </a:r>
            <a:r>
              <a:rPr lang="es-419" sz="1300">
                <a:solidFill>
                  <a:schemeClr val="dk1"/>
                </a:solidFill>
                <a:latin typeface="Poppins"/>
                <a:ea typeface="Poppins"/>
                <a:cs typeface="Poppins"/>
                <a:sym typeface="Poppins"/>
              </a:rPr>
              <a:t> u otros que hagan dudar del mensaje. Finalmente, evitar ingresar a links a partir de correos (es preferible ingresar a la página de la empresa, banco o servicio, y a través de su consola, realizar la acción requerida). </a:t>
            </a:r>
            <a:endParaRPr sz="1300">
              <a:solidFill>
                <a:schemeClr val="dk1"/>
              </a:solidFill>
              <a:latin typeface="Poppins"/>
              <a:ea typeface="Poppins"/>
              <a:cs typeface="Poppins"/>
              <a:sym typeface="Poppins"/>
            </a:endParaRPr>
          </a:p>
          <a:p>
            <a:pPr indent="0" lvl="0" marL="0" marR="0" rtl="0" algn="just">
              <a:lnSpc>
                <a:spcPct val="115000"/>
              </a:lnSpc>
              <a:spcBef>
                <a:spcPts val="1200"/>
              </a:spcBef>
              <a:spcAft>
                <a:spcPts val="0"/>
              </a:spcAft>
              <a:buClr>
                <a:srgbClr val="000000"/>
              </a:buClr>
              <a:buSzPts val="2000"/>
              <a:buFont typeface="Arial"/>
              <a:buNone/>
            </a:pPr>
            <a:r>
              <a:t/>
            </a:r>
            <a:endParaRPr b="0" i="0" sz="2000" u="none" cap="none" strike="noStrike">
              <a:solidFill>
                <a:srgbClr val="3F3F3F"/>
              </a:solidFill>
              <a:latin typeface="Poppins"/>
              <a:ea typeface="Poppins"/>
              <a:cs typeface="Poppins"/>
              <a:sym typeface="Poppins"/>
            </a:endParaRPr>
          </a:p>
        </p:txBody>
      </p:sp>
      <p:pic>
        <p:nvPicPr>
          <p:cNvPr id="171" name="Google Shape;171;gafd61d6be8_0_13"/>
          <p:cNvPicPr preferRelativeResize="0"/>
          <p:nvPr/>
        </p:nvPicPr>
        <p:blipFill>
          <a:blip r:embed="rId4">
            <a:alphaModFix/>
          </a:blip>
          <a:stretch>
            <a:fillRect/>
          </a:stretch>
        </p:blipFill>
        <p:spPr>
          <a:xfrm>
            <a:off x="6910600" y="4233325"/>
            <a:ext cx="3797774" cy="2324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afd61d6be8_0_33"/>
          <p:cNvSpPr txBox="1"/>
          <p:nvPr/>
        </p:nvSpPr>
        <p:spPr>
          <a:xfrm>
            <a:off x="838200" y="4962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mensajes </a:t>
            </a:r>
            <a:r>
              <a:rPr lang="es-419" sz="4400">
                <a:solidFill>
                  <a:srgbClr val="271357"/>
                </a:solidFill>
                <a:latin typeface="Oswald"/>
                <a:ea typeface="Oswald"/>
                <a:cs typeface="Oswald"/>
                <a:sym typeface="Oswald"/>
              </a:rPr>
              <a:t>DE ESTAFA</a:t>
            </a:r>
            <a:endParaRPr b="0" i="0" sz="4400" u="none" cap="none" strike="noStrike">
              <a:solidFill>
                <a:srgbClr val="271357"/>
              </a:solidFill>
              <a:latin typeface="Oswald"/>
              <a:ea typeface="Oswald"/>
              <a:cs typeface="Oswald"/>
              <a:sym typeface="Oswald"/>
            </a:endParaRPr>
          </a:p>
        </p:txBody>
      </p:sp>
      <p:sp>
        <p:nvSpPr>
          <p:cNvPr id="177" name="Google Shape;177;gafd61d6be8_0_33"/>
          <p:cNvSpPr txBox="1"/>
          <p:nvPr/>
        </p:nvSpPr>
        <p:spPr>
          <a:xfrm>
            <a:off x="838200" y="1725228"/>
            <a:ext cx="4946700" cy="4291800"/>
          </a:xfrm>
          <a:prstGeom prst="rect">
            <a:avLst/>
          </a:prstGeom>
          <a:noFill/>
          <a:ln>
            <a:noFill/>
          </a:ln>
        </p:spPr>
        <p:txBody>
          <a:bodyPr anchorCtr="0" anchor="t" bIns="45700" lIns="91425" spcFirstLastPara="1" rIns="91425" wrap="square" tIns="45700">
            <a:noAutofit/>
          </a:bodyPr>
          <a:lstStyle/>
          <a:p>
            <a:pPr indent="0" lvl="0" marL="0" rtl="0" algn="just">
              <a:lnSpc>
                <a:spcPct val="107916"/>
              </a:lnSpc>
              <a:spcBef>
                <a:spcPts val="0"/>
              </a:spcBef>
              <a:spcAft>
                <a:spcPts val="0"/>
              </a:spcAft>
              <a:buClr>
                <a:schemeClr val="dk1"/>
              </a:buClr>
              <a:buSzPts val="1100"/>
              <a:buFont typeface="Arial"/>
              <a:buNone/>
            </a:pPr>
            <a:r>
              <a:rPr lang="es-419">
                <a:solidFill>
                  <a:schemeClr val="dk1"/>
                </a:solidFill>
                <a:latin typeface="Poppins"/>
                <a:ea typeface="Poppins"/>
                <a:cs typeface="Poppins"/>
                <a:sym typeface="Poppins"/>
              </a:rPr>
              <a:t>En tanto los servicios de correo son cada vez más hábiles para identificar potenciales engaños, los atacantes usan mensajes vía SMS o Whatsapp. </a:t>
            </a:r>
            <a:endParaRPr>
              <a:solidFill>
                <a:schemeClr val="dk1"/>
              </a:solidFill>
              <a:latin typeface="Poppins"/>
              <a:ea typeface="Poppins"/>
              <a:cs typeface="Poppins"/>
              <a:sym typeface="Poppins"/>
            </a:endParaRPr>
          </a:p>
          <a:p>
            <a:pPr indent="0" lvl="0" marL="0" rtl="0" algn="just">
              <a:lnSpc>
                <a:spcPct val="107916"/>
              </a:lnSpc>
              <a:spcBef>
                <a:spcPts val="800"/>
              </a:spcBef>
              <a:spcAft>
                <a:spcPts val="0"/>
              </a:spcAft>
              <a:buClr>
                <a:schemeClr val="dk1"/>
              </a:buClr>
              <a:buSzPts val="1100"/>
              <a:buFont typeface="Arial"/>
              <a:buNone/>
            </a:pPr>
            <a:r>
              <a:rPr lang="es-419">
                <a:solidFill>
                  <a:schemeClr val="dk1"/>
                </a:solidFill>
                <a:latin typeface="Poppins"/>
                <a:ea typeface="Poppins"/>
                <a:cs typeface="Poppins"/>
                <a:sym typeface="Poppins"/>
              </a:rPr>
              <a:t>La técnica usada es simple: se alude que la víctima tiene una deuda, recibió un paquete, ganó un premio o hay alguna acción que requiere su atención. Para ello se provee un link  que aparenta ser </a:t>
            </a:r>
            <a:r>
              <a:rPr lang="es-419">
                <a:solidFill>
                  <a:schemeClr val="dk1"/>
                </a:solidFill>
                <a:latin typeface="Poppins"/>
                <a:ea typeface="Poppins"/>
                <a:cs typeface="Poppins"/>
                <a:sym typeface="Poppins"/>
              </a:rPr>
              <a:t>legítimo</a:t>
            </a:r>
            <a:r>
              <a:rPr lang="es-419">
                <a:solidFill>
                  <a:schemeClr val="dk1"/>
                </a:solidFill>
                <a:latin typeface="Poppins"/>
                <a:ea typeface="Poppins"/>
                <a:cs typeface="Poppins"/>
                <a:sym typeface="Poppins"/>
              </a:rPr>
              <a:t> o un link cortado o disfrazado (para que la víctima no se de cuenta que es un link falso y no el de la empresa que dice ser). </a:t>
            </a:r>
            <a:endParaRPr>
              <a:solidFill>
                <a:schemeClr val="dk1"/>
              </a:solidFill>
              <a:latin typeface="Poppins"/>
              <a:ea typeface="Poppins"/>
              <a:cs typeface="Poppins"/>
              <a:sym typeface="Poppins"/>
            </a:endParaRPr>
          </a:p>
          <a:p>
            <a:pPr indent="0" lvl="0" marL="0" rtl="0" algn="just">
              <a:lnSpc>
                <a:spcPct val="107916"/>
              </a:lnSpc>
              <a:spcBef>
                <a:spcPts val="800"/>
              </a:spcBef>
              <a:spcAft>
                <a:spcPts val="0"/>
              </a:spcAft>
              <a:buClr>
                <a:schemeClr val="dk1"/>
              </a:buClr>
              <a:buSzPts val="1100"/>
              <a:buFont typeface="Arial"/>
              <a:buNone/>
            </a:pPr>
            <a:r>
              <a:rPr lang="es-419">
                <a:solidFill>
                  <a:schemeClr val="dk1"/>
                </a:solidFill>
                <a:latin typeface="Poppins"/>
                <a:ea typeface="Poppins"/>
                <a:cs typeface="Poppins"/>
                <a:sym typeface="Poppins"/>
              </a:rPr>
              <a:t>Al darle clic, probablemente el link llevará a una página falsa que pedirá datos personales (contraseñas, direcciones u otros), o descargará algún tipo de malware (programa dañino) en el dispositivo. </a:t>
            </a:r>
            <a:endParaRPr>
              <a:solidFill>
                <a:schemeClr val="dk1"/>
              </a:solidFill>
              <a:latin typeface="Poppins"/>
              <a:ea typeface="Poppins"/>
              <a:cs typeface="Poppins"/>
              <a:sym typeface="Poppins"/>
            </a:endParaRPr>
          </a:p>
          <a:p>
            <a:pPr indent="0" lvl="0" marL="0" rtl="0" algn="just">
              <a:lnSpc>
                <a:spcPct val="107916"/>
              </a:lnSpc>
              <a:spcBef>
                <a:spcPts val="800"/>
              </a:spcBef>
              <a:spcAft>
                <a:spcPts val="0"/>
              </a:spcAft>
              <a:buClr>
                <a:schemeClr val="dk1"/>
              </a:buClr>
              <a:buSzPts val="1100"/>
              <a:buFont typeface="Arial"/>
              <a:buNone/>
            </a:pPr>
            <a:r>
              <a:rPr lang="es-419">
                <a:solidFill>
                  <a:schemeClr val="dk1"/>
                </a:solidFill>
                <a:latin typeface="Poppins"/>
                <a:ea typeface="Poppins"/>
                <a:cs typeface="Poppins"/>
                <a:sym typeface="Poppins"/>
              </a:rPr>
              <a:t>Si la empresa quiere realmente comunicarse contigo, no te enviará SMS o mensajes de Whatsapp.</a:t>
            </a:r>
            <a:endParaRPr>
              <a:solidFill>
                <a:schemeClr val="dk1"/>
              </a:solidFill>
              <a:latin typeface="Poppins"/>
              <a:ea typeface="Poppins"/>
              <a:cs typeface="Poppins"/>
              <a:sym typeface="Poppins"/>
            </a:endParaRPr>
          </a:p>
          <a:p>
            <a:pPr indent="0" lvl="0" marL="0" marR="0" rtl="0" algn="just">
              <a:lnSpc>
                <a:spcPct val="115000"/>
              </a:lnSpc>
              <a:spcBef>
                <a:spcPts val="1200"/>
              </a:spcBef>
              <a:spcAft>
                <a:spcPts val="0"/>
              </a:spcAft>
              <a:buClr>
                <a:srgbClr val="000000"/>
              </a:buClr>
              <a:buSzPts val="2000"/>
              <a:buFont typeface="Arial"/>
              <a:buNone/>
            </a:pPr>
            <a:r>
              <a:t/>
            </a:r>
            <a:endParaRPr b="0" i="0" sz="2000" u="none" cap="none" strike="noStrike">
              <a:solidFill>
                <a:srgbClr val="3F3F3F"/>
              </a:solidFill>
              <a:latin typeface="Poppins"/>
              <a:ea typeface="Poppins"/>
              <a:cs typeface="Poppins"/>
              <a:sym typeface="Poppins"/>
            </a:endParaRPr>
          </a:p>
        </p:txBody>
      </p:sp>
      <p:pic>
        <p:nvPicPr>
          <p:cNvPr id="178" name="Google Shape;178;gafd61d6be8_0_33"/>
          <p:cNvPicPr preferRelativeResize="0"/>
          <p:nvPr/>
        </p:nvPicPr>
        <p:blipFill rotWithShape="1">
          <a:blip r:embed="rId3">
            <a:alphaModFix/>
          </a:blip>
          <a:srcRect b="21546" l="23019" r="28912" t="18030"/>
          <a:stretch/>
        </p:blipFill>
        <p:spPr>
          <a:xfrm>
            <a:off x="6127750" y="1587475"/>
            <a:ext cx="3023651" cy="2139850"/>
          </a:xfrm>
          <a:prstGeom prst="rect">
            <a:avLst/>
          </a:prstGeom>
          <a:noFill/>
          <a:ln>
            <a:noFill/>
          </a:ln>
        </p:spPr>
      </p:pic>
      <p:pic>
        <p:nvPicPr>
          <p:cNvPr id="179" name="Google Shape;179;gafd61d6be8_0_33"/>
          <p:cNvPicPr preferRelativeResize="0"/>
          <p:nvPr/>
        </p:nvPicPr>
        <p:blipFill>
          <a:blip r:embed="rId4">
            <a:alphaModFix/>
          </a:blip>
          <a:stretch>
            <a:fillRect/>
          </a:stretch>
        </p:blipFill>
        <p:spPr>
          <a:xfrm>
            <a:off x="9363076" y="1415800"/>
            <a:ext cx="2517075" cy="2311525"/>
          </a:xfrm>
          <a:prstGeom prst="rect">
            <a:avLst/>
          </a:prstGeom>
          <a:noFill/>
          <a:ln>
            <a:noFill/>
          </a:ln>
        </p:spPr>
      </p:pic>
      <p:pic>
        <p:nvPicPr>
          <p:cNvPr id="180" name="Google Shape;180;gafd61d6be8_0_33"/>
          <p:cNvPicPr preferRelativeResize="0"/>
          <p:nvPr/>
        </p:nvPicPr>
        <p:blipFill>
          <a:blip r:embed="rId5">
            <a:alphaModFix/>
          </a:blip>
          <a:stretch>
            <a:fillRect/>
          </a:stretch>
        </p:blipFill>
        <p:spPr>
          <a:xfrm>
            <a:off x="7133225" y="3858575"/>
            <a:ext cx="3929582" cy="23115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afd61d6be8_0_3"/>
          <p:cNvSpPr txBox="1"/>
          <p:nvPr/>
        </p:nvSpPr>
        <p:spPr>
          <a:xfrm>
            <a:off x="838200" y="5597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suplantación</a:t>
            </a:r>
            <a:r>
              <a:rPr b="0" i="0" lang="es-419" sz="4400" u="none" cap="none" strike="noStrike">
                <a:solidFill>
                  <a:srgbClr val="5EAA8F"/>
                </a:solidFill>
                <a:latin typeface="Oswald"/>
                <a:ea typeface="Oswald"/>
                <a:cs typeface="Oswald"/>
                <a:sym typeface="Oswald"/>
              </a:rPr>
              <a:t> </a:t>
            </a:r>
            <a:r>
              <a:rPr lang="es-419" sz="4400">
                <a:solidFill>
                  <a:srgbClr val="271357"/>
                </a:solidFill>
                <a:latin typeface="Oswald"/>
                <a:ea typeface="Oswald"/>
                <a:cs typeface="Oswald"/>
                <a:sym typeface="Oswald"/>
              </a:rPr>
              <a:t>PÁGINAS WEB</a:t>
            </a:r>
            <a:endParaRPr b="0" i="0" sz="4400" u="none" cap="none" strike="noStrike">
              <a:solidFill>
                <a:srgbClr val="271357"/>
              </a:solidFill>
              <a:latin typeface="Oswald"/>
              <a:ea typeface="Oswald"/>
              <a:cs typeface="Oswald"/>
              <a:sym typeface="Oswald"/>
            </a:endParaRPr>
          </a:p>
        </p:txBody>
      </p:sp>
      <p:pic>
        <p:nvPicPr>
          <p:cNvPr id="186" name="Google Shape;186;gafd61d6be8_0_3"/>
          <p:cNvPicPr preferRelativeResize="0"/>
          <p:nvPr/>
        </p:nvPicPr>
        <p:blipFill>
          <a:blip r:embed="rId3">
            <a:alphaModFix/>
          </a:blip>
          <a:stretch>
            <a:fillRect/>
          </a:stretch>
        </p:blipFill>
        <p:spPr>
          <a:xfrm>
            <a:off x="6671850" y="1202925"/>
            <a:ext cx="3128275" cy="1972275"/>
          </a:xfrm>
          <a:prstGeom prst="rect">
            <a:avLst/>
          </a:prstGeom>
          <a:noFill/>
          <a:ln>
            <a:noFill/>
          </a:ln>
        </p:spPr>
      </p:pic>
      <p:sp>
        <p:nvSpPr>
          <p:cNvPr id="187" name="Google Shape;187;gafd61d6be8_0_3"/>
          <p:cNvSpPr txBox="1"/>
          <p:nvPr/>
        </p:nvSpPr>
        <p:spPr>
          <a:xfrm>
            <a:off x="931325" y="1943750"/>
            <a:ext cx="5355300" cy="4271100"/>
          </a:xfrm>
          <a:prstGeom prst="rect">
            <a:avLst/>
          </a:prstGeom>
          <a:noFill/>
          <a:ln>
            <a:noFill/>
          </a:ln>
        </p:spPr>
        <p:txBody>
          <a:bodyPr anchorCtr="0" anchor="t" bIns="91425" lIns="91425" spcFirstLastPara="1" rIns="91425" wrap="square" tIns="91425">
            <a:spAutoFit/>
          </a:bodyPr>
          <a:lstStyle/>
          <a:p>
            <a:pPr indent="0" lvl="0" marL="0" rtl="0" algn="just">
              <a:lnSpc>
                <a:spcPct val="107916"/>
              </a:lnSpc>
              <a:spcBef>
                <a:spcPts val="0"/>
              </a:spcBef>
              <a:spcAft>
                <a:spcPts val="0"/>
              </a:spcAft>
              <a:buNone/>
            </a:pPr>
            <a:r>
              <a:rPr lang="es-419" sz="1200">
                <a:solidFill>
                  <a:schemeClr val="dk1"/>
                </a:solidFill>
                <a:latin typeface="Poppins"/>
                <a:ea typeface="Poppins"/>
                <a:cs typeface="Poppins"/>
                <a:sym typeface="Poppins"/>
              </a:rPr>
              <a:t>El phishing no se trata sólo de mensajes de estafa, sino de la habilidad del atacante para llevar a la víctima a una página falsa. </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200">
                <a:solidFill>
                  <a:schemeClr val="dk1"/>
                </a:solidFill>
                <a:latin typeface="Poppins"/>
                <a:ea typeface="Poppins"/>
                <a:cs typeface="Poppins"/>
                <a:sym typeface="Poppins"/>
              </a:rPr>
              <a:t>Las páginas falsas intentan emular todos los detalles de la página real. Es decir, es probable que sean una clonación al 100% (El código de toda  página web es fácil de copiar y repetir). </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200">
                <a:solidFill>
                  <a:schemeClr val="dk1"/>
                </a:solidFill>
                <a:latin typeface="Poppins"/>
                <a:ea typeface="Poppins"/>
                <a:cs typeface="Poppins"/>
                <a:sym typeface="Poppins"/>
              </a:rPr>
              <a:t>En la página falsa se pedirá a la víctima que escriba su contraseña o ingrese algún dato personal de utilidad para el atacante. Al hacerlo, esta información se guardará o se enviará al atacante. </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200">
                <a:solidFill>
                  <a:schemeClr val="dk1"/>
                </a:solidFill>
                <a:latin typeface="Poppins"/>
                <a:ea typeface="Poppins"/>
                <a:cs typeface="Poppins"/>
                <a:sym typeface="Poppins"/>
              </a:rPr>
              <a:t>Lo único que no pueden emular las páginas web falsas, son las direcciones URL (Las que aparecen en el navegador), por que estas son únicas. Por ende, para verificar la legitimidad de la página basta revisar la URL y ver que no existan errores y que la página sea efectivamente, la página real. </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200">
                <a:solidFill>
                  <a:schemeClr val="dk1"/>
                </a:solidFill>
                <a:latin typeface="Poppins"/>
                <a:ea typeface="Poppins"/>
                <a:cs typeface="Poppins"/>
                <a:sym typeface="Poppins"/>
              </a:rPr>
              <a:t>Una buena práctica la tiene Google, que pone a disposición un link directo para que denunciemos de forma sencilla las páginas que están cometiendo estos fraudes o phishing: </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rPr lang="es-419" sz="1200" u="sng">
                <a:solidFill>
                  <a:schemeClr val="hlink"/>
                </a:solidFill>
                <a:latin typeface="Poppins"/>
                <a:ea typeface="Poppins"/>
                <a:cs typeface="Poppins"/>
                <a:sym typeface="Poppins"/>
                <a:hlinkClick r:id="rId4"/>
              </a:rPr>
              <a:t>https://safebrowsing.google.com/safebrowsing/report_phish/?hl=es</a:t>
            </a:r>
            <a:endParaRPr sz="1200">
              <a:solidFill>
                <a:schemeClr val="dk1"/>
              </a:solidFill>
              <a:latin typeface="Poppins"/>
              <a:ea typeface="Poppins"/>
              <a:cs typeface="Poppins"/>
              <a:sym typeface="Poppins"/>
            </a:endParaRPr>
          </a:p>
        </p:txBody>
      </p:sp>
      <p:pic>
        <p:nvPicPr>
          <p:cNvPr id="188" name="Google Shape;188;gafd61d6be8_0_3"/>
          <p:cNvPicPr preferRelativeResize="0"/>
          <p:nvPr/>
        </p:nvPicPr>
        <p:blipFill>
          <a:blip r:embed="rId5">
            <a:alphaModFix/>
          </a:blip>
          <a:stretch>
            <a:fillRect/>
          </a:stretch>
        </p:blipFill>
        <p:spPr>
          <a:xfrm>
            <a:off x="8396975" y="2613675"/>
            <a:ext cx="3562224" cy="36474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gafd61d6be8_0_27"/>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94" name="Google Shape;194;gafd61d6be8_0_27"/>
          <p:cNvSpPr txBox="1"/>
          <p:nvPr>
            <p:ph type="title"/>
          </p:nvPr>
        </p:nvSpPr>
        <p:spPr>
          <a:xfrm>
            <a:off x="838200" y="3060350"/>
            <a:ext cx="10718700" cy="83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300">
                <a:solidFill>
                  <a:schemeClr val="lt1"/>
                </a:solidFill>
                <a:latin typeface="Oswald"/>
                <a:ea typeface="Oswald"/>
                <a:cs typeface="Oswald"/>
                <a:sym typeface="Oswald"/>
              </a:rPr>
              <a:t>reco</a:t>
            </a:r>
            <a:r>
              <a:rPr lang="es-419" sz="5300">
                <a:solidFill>
                  <a:srgbClr val="5EAA8F"/>
                </a:solidFill>
                <a:latin typeface="Oswald"/>
                <a:ea typeface="Oswald"/>
                <a:cs typeface="Oswald"/>
                <a:sym typeface="Oswald"/>
              </a:rPr>
              <a:t>MENDACIONES</a:t>
            </a:r>
            <a:endParaRPr sz="53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afd61d6be8_0_56"/>
          <p:cNvSpPr txBox="1"/>
          <p:nvPr/>
        </p:nvSpPr>
        <p:spPr>
          <a:xfrm>
            <a:off x="723900" y="3586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prácticas </a:t>
            </a:r>
            <a:r>
              <a:rPr lang="es-419" sz="4400">
                <a:solidFill>
                  <a:srgbClr val="271357"/>
                </a:solidFill>
                <a:latin typeface="Oswald"/>
                <a:ea typeface="Oswald"/>
                <a:cs typeface="Oswald"/>
                <a:sym typeface="Oswald"/>
              </a:rPr>
              <a:t>RECOMENDADAS</a:t>
            </a:r>
            <a:endParaRPr b="0" i="0" sz="4400" u="none" cap="none" strike="noStrike">
              <a:solidFill>
                <a:srgbClr val="271357"/>
              </a:solidFill>
              <a:latin typeface="Oswald"/>
              <a:ea typeface="Oswald"/>
              <a:cs typeface="Oswald"/>
              <a:sym typeface="Oswald"/>
            </a:endParaRPr>
          </a:p>
        </p:txBody>
      </p:sp>
      <p:graphicFrame>
        <p:nvGraphicFramePr>
          <p:cNvPr id="200" name="Google Shape;200;gafd61d6be8_0_56"/>
          <p:cNvGraphicFramePr/>
          <p:nvPr/>
        </p:nvGraphicFramePr>
        <p:xfrm>
          <a:off x="952500" y="1920885"/>
          <a:ext cx="3000000" cy="3000000"/>
        </p:xfrm>
        <a:graphic>
          <a:graphicData uri="http://schemas.openxmlformats.org/drawingml/2006/table">
            <a:tbl>
              <a:tblPr>
                <a:noFill/>
                <a:tableStyleId>{97D31BD8-F86E-4B59-9FA6-816DFAB704BE}</a:tableStyleId>
              </a:tblPr>
              <a:tblGrid>
                <a:gridCol w="3429000"/>
                <a:gridCol w="3429000"/>
                <a:gridCol w="3429000"/>
              </a:tblGrid>
              <a:tr h="2070900">
                <a:tc>
                  <a:txBody>
                    <a:bodyPr/>
                    <a:lstStyle/>
                    <a:p>
                      <a:pPr indent="0" lvl="0" marL="0" rtl="0" algn="ctr">
                        <a:spcBef>
                          <a:spcPts val="0"/>
                        </a:spcBef>
                        <a:spcAft>
                          <a:spcPts val="0"/>
                        </a:spcAft>
                        <a:buNone/>
                      </a:pPr>
                      <a:r>
                        <a:rPr lang="es-419">
                          <a:latin typeface="Poppins"/>
                          <a:ea typeface="Poppins"/>
                          <a:cs typeface="Poppins"/>
                          <a:sym typeface="Poppins"/>
                        </a:rPr>
                        <a:t>Evita correos o mensajes que no provengan de fuentes de confianza. Sobre todo si estos incluyen links que generen sospechas, es preferible no darles clic.</a:t>
                      </a:r>
                      <a:endParaRPr>
                        <a:latin typeface="Poppins"/>
                        <a:ea typeface="Poppins"/>
                        <a:cs typeface="Poppins"/>
                        <a:sym typeface="Poppins"/>
                      </a:endParaRPr>
                    </a:p>
                  </a:txBody>
                  <a:tcPr marT="91425" marB="91425" marR="91425" marL="91425">
                    <a:solidFill>
                      <a:srgbClr val="CCCCCC"/>
                    </a:solidFill>
                  </a:tcPr>
                </a:tc>
                <a:tc>
                  <a:txBody>
                    <a:bodyPr/>
                    <a:lstStyle/>
                    <a:p>
                      <a:pPr indent="0" lvl="0" marL="0" rtl="0" algn="ctr">
                        <a:spcBef>
                          <a:spcPts val="0"/>
                        </a:spcBef>
                        <a:spcAft>
                          <a:spcPts val="0"/>
                        </a:spcAft>
                        <a:buNone/>
                      </a:pPr>
                      <a:r>
                        <a:rPr lang="es-419">
                          <a:latin typeface="Poppins"/>
                          <a:ea typeface="Poppins"/>
                          <a:cs typeface="Poppins"/>
                          <a:sym typeface="Poppins"/>
                        </a:rPr>
                        <a:t>Activa en todas tus cuentas o servicios, el doble factor de autenticación (Es decir, que no solo requieras de tu contraseña para ingresar, sino de un código extra)</a:t>
                      </a:r>
                      <a:endParaRPr>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lang="es-419">
                          <a:latin typeface="Poppins"/>
                          <a:ea typeface="Poppins"/>
                          <a:cs typeface="Poppins"/>
                          <a:sym typeface="Poppins"/>
                        </a:rPr>
                        <a:t>Si alguien te llama o te aborda alegando que es de un banco o del departamento de informática. Verifica su identidad antes de responder preguntas o brindar información</a:t>
                      </a:r>
                      <a:endParaRPr>
                        <a:latin typeface="Poppins"/>
                        <a:ea typeface="Poppins"/>
                        <a:cs typeface="Poppins"/>
                        <a:sym typeface="Poppins"/>
                      </a:endParaRPr>
                    </a:p>
                  </a:txBody>
                  <a:tcPr marT="91425" marB="91425" marR="91425" marL="91425">
                    <a:solidFill>
                      <a:srgbClr val="CCCCCC"/>
                    </a:solidFill>
                  </a:tcPr>
                </a:tc>
              </a:tr>
              <a:tr h="1768875">
                <a:tc>
                  <a:txBody>
                    <a:bodyPr/>
                    <a:lstStyle/>
                    <a:p>
                      <a:pPr indent="0" lvl="0" marL="0" rtl="0" algn="ctr">
                        <a:spcBef>
                          <a:spcPts val="0"/>
                        </a:spcBef>
                        <a:spcAft>
                          <a:spcPts val="0"/>
                        </a:spcAft>
                        <a:buNone/>
                      </a:pPr>
                      <a:r>
                        <a:rPr lang="es-419">
                          <a:latin typeface="Poppins"/>
                          <a:ea typeface="Poppins"/>
                          <a:cs typeface="Poppins"/>
                          <a:sym typeface="Poppins"/>
                        </a:rPr>
                        <a:t>Sospecha de cualquier mensaje que intente infringir miedo, parezca una oferta tentadora o te diga que ganaste un premio para el cual, no concursaste.</a:t>
                      </a:r>
                      <a:endParaRPr>
                        <a:latin typeface="Poppins"/>
                        <a:ea typeface="Poppins"/>
                        <a:cs typeface="Poppins"/>
                        <a:sym typeface="Poppins"/>
                      </a:endParaRPr>
                    </a:p>
                  </a:txBody>
                  <a:tcPr marT="91425" marB="91425" marR="91425" marL="91425"/>
                </a:tc>
                <a:tc>
                  <a:txBody>
                    <a:bodyPr/>
                    <a:lstStyle/>
                    <a:p>
                      <a:pPr indent="0" lvl="0" marL="0" rtl="0" algn="ctr">
                        <a:spcBef>
                          <a:spcPts val="0"/>
                        </a:spcBef>
                        <a:spcAft>
                          <a:spcPts val="0"/>
                        </a:spcAft>
                        <a:buNone/>
                      </a:pPr>
                      <a:r>
                        <a:rPr lang="es-419">
                          <a:latin typeface="Poppins"/>
                          <a:ea typeface="Poppins"/>
                          <a:cs typeface="Poppins"/>
                          <a:sym typeface="Poppins"/>
                        </a:rPr>
                        <a:t>Ten contraseñas fuertes (que incluyan símbolos, números y tengan una longitud mayor a 8 </a:t>
                      </a:r>
                      <a:r>
                        <a:rPr lang="es-419">
                          <a:latin typeface="Poppins"/>
                          <a:ea typeface="Poppins"/>
                          <a:cs typeface="Poppins"/>
                          <a:sym typeface="Poppins"/>
                        </a:rPr>
                        <a:t>caracteres</a:t>
                      </a:r>
                      <a:r>
                        <a:rPr lang="es-419">
                          <a:latin typeface="Poppins"/>
                          <a:ea typeface="Poppins"/>
                          <a:cs typeface="Poppins"/>
                          <a:sym typeface="Poppins"/>
                        </a:rPr>
                        <a:t>). Cambia estas cada 3 o 4 meses. </a:t>
                      </a:r>
                      <a:endParaRPr>
                        <a:latin typeface="Poppins"/>
                        <a:ea typeface="Poppins"/>
                        <a:cs typeface="Poppins"/>
                        <a:sym typeface="Poppins"/>
                      </a:endParaRPr>
                    </a:p>
                  </a:txBody>
                  <a:tcPr marT="91425" marB="91425" marR="91425" marL="91425">
                    <a:solidFill>
                      <a:srgbClr val="CCCCCC"/>
                    </a:solidFill>
                  </a:tcPr>
                </a:tc>
                <a:tc>
                  <a:txBody>
                    <a:bodyPr/>
                    <a:lstStyle/>
                    <a:p>
                      <a:pPr indent="0" lvl="0" marL="0" rtl="0" algn="ctr">
                        <a:spcBef>
                          <a:spcPts val="0"/>
                        </a:spcBef>
                        <a:spcAft>
                          <a:spcPts val="0"/>
                        </a:spcAft>
                        <a:buNone/>
                      </a:pPr>
                      <a:r>
                        <a:rPr lang="es-419">
                          <a:latin typeface="Poppins"/>
                          <a:ea typeface="Poppins"/>
                          <a:cs typeface="Poppins"/>
                          <a:sym typeface="Poppins"/>
                        </a:rPr>
                        <a:t>Revisa con cuidado los mensajes, direcciones de URL, direcciones de correo, teléfonos de donde provengan los mensajes.</a:t>
                      </a:r>
                      <a:endParaRPr>
                        <a:latin typeface="Poppins"/>
                        <a:ea typeface="Poppins"/>
                        <a:cs typeface="Poppins"/>
                        <a:sym typeface="Poppins"/>
                      </a:endParaRPr>
                    </a:p>
                  </a:txBody>
                  <a:tcPr marT="91425" marB="91425" marR="91425" marL="91425"/>
                </a:tc>
              </a:tr>
            </a:tbl>
          </a:graphicData>
        </a:graphic>
      </p:graphicFrame>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afd61d6be8_0_13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a tener</a:t>
            </a:r>
            <a:r>
              <a:rPr lang="es-419">
                <a:solidFill>
                  <a:srgbClr val="5EAA8F"/>
                </a:solidFill>
                <a:latin typeface="Oswald"/>
                <a:ea typeface="Oswald"/>
                <a:cs typeface="Oswald"/>
                <a:sym typeface="Oswald"/>
              </a:rPr>
              <a:t> </a:t>
            </a:r>
            <a:r>
              <a:rPr lang="es-419">
                <a:solidFill>
                  <a:srgbClr val="271357"/>
                </a:solidFill>
                <a:latin typeface="Oswald"/>
                <a:ea typeface="Oswald"/>
                <a:cs typeface="Oswald"/>
                <a:sym typeface="Oswald"/>
              </a:rPr>
              <a:t>EN CUENTA</a:t>
            </a:r>
            <a:endParaRPr/>
          </a:p>
        </p:txBody>
      </p:sp>
      <p:sp>
        <p:nvSpPr>
          <p:cNvPr id="206" name="Google Shape;206;gafd61d6be8_0_131"/>
          <p:cNvSpPr txBox="1"/>
          <p:nvPr/>
        </p:nvSpPr>
        <p:spPr>
          <a:xfrm>
            <a:off x="838200" y="1737125"/>
            <a:ext cx="9671100" cy="4291800"/>
          </a:xfrm>
          <a:prstGeom prst="rect">
            <a:avLst/>
          </a:prstGeom>
          <a:noFill/>
          <a:ln>
            <a:noFill/>
          </a:ln>
        </p:spPr>
        <p:txBody>
          <a:bodyPr anchorCtr="0" anchor="t" bIns="45700" lIns="91425" spcFirstLastPara="1" rIns="91425" wrap="square" tIns="45700">
            <a:noAutofit/>
          </a:bodyPr>
          <a:lstStyle/>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Todos, absolutamente todos nuestros datos son sensibles.</a:t>
            </a:r>
            <a:endParaRPr>
              <a:solidFill>
                <a:schemeClr val="dk1"/>
              </a:solidFill>
              <a:latin typeface="Poppins"/>
              <a:ea typeface="Poppins"/>
              <a:cs typeface="Poppins"/>
              <a:sym typeface="Poppins"/>
            </a:endParaRPr>
          </a:p>
          <a:p>
            <a:pPr indent="0" lvl="0" marL="457200" rtl="0" algn="just">
              <a:lnSpc>
                <a:spcPct val="107916"/>
              </a:lnSpc>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Crear campañas de phishing es relativamente fácil para quienes se dedican a esto.</a:t>
            </a:r>
            <a:endParaRPr>
              <a:solidFill>
                <a:schemeClr val="dk1"/>
              </a:solidFill>
              <a:latin typeface="Poppins"/>
              <a:ea typeface="Poppins"/>
              <a:cs typeface="Poppins"/>
              <a:sym typeface="Poppins"/>
            </a:endParaRPr>
          </a:p>
          <a:p>
            <a:pPr indent="0" lvl="0" marL="457200" rtl="0" algn="just">
              <a:lnSpc>
                <a:spcPct val="107916"/>
              </a:lnSpc>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Caer en las redes de phishing es bastante simple y puede pasarle a cualquier. </a:t>
            </a:r>
            <a:endParaRPr>
              <a:solidFill>
                <a:schemeClr val="dk1"/>
              </a:solidFill>
              <a:latin typeface="Poppins"/>
              <a:ea typeface="Poppins"/>
              <a:cs typeface="Poppins"/>
              <a:sym typeface="Poppins"/>
            </a:endParaRPr>
          </a:p>
          <a:p>
            <a:pPr indent="0" lvl="0" marL="457200" rtl="0" algn="just">
              <a:lnSpc>
                <a:spcPct val="107916"/>
              </a:lnSpc>
              <a:spcBef>
                <a:spcPts val="0"/>
              </a:spcBef>
              <a:spcAft>
                <a:spcPts val="0"/>
              </a:spcAft>
              <a:buNone/>
            </a:pPr>
            <a:r>
              <a:t/>
            </a:r>
            <a:endParaRPr>
              <a:solidFill>
                <a:schemeClr val="dk1"/>
              </a:solidFill>
              <a:latin typeface="Poppins"/>
              <a:ea typeface="Poppins"/>
              <a:cs typeface="Poppins"/>
              <a:sym typeface="Poppins"/>
            </a:endParaRPr>
          </a:p>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Cualquier tema relacionado a lo digital y en el que hayamos cometido errores, no implica auto castigarnos o reclamarnos constantemente, estamos aprendiendo siempre y todos los días hay nuevas formas de caer en trampas o estafas. </a:t>
            </a:r>
            <a:endParaRPr>
              <a:solidFill>
                <a:schemeClr val="dk1"/>
              </a:solidFill>
              <a:latin typeface="Poppins"/>
              <a:ea typeface="Poppins"/>
              <a:cs typeface="Poppins"/>
              <a:sym typeface="Poppins"/>
            </a:endParaRPr>
          </a:p>
          <a:p>
            <a:pPr indent="0" lvl="0" marL="457200" rtl="0" algn="just">
              <a:lnSpc>
                <a:spcPct val="107916"/>
              </a:lnSpc>
              <a:spcBef>
                <a:spcPts val="0"/>
              </a:spcBef>
              <a:spcAft>
                <a:spcPts val="0"/>
              </a:spcAft>
              <a:buNone/>
            </a:pPr>
            <a:r>
              <a:t/>
            </a:r>
            <a:endParaRPr>
              <a:solidFill>
                <a:schemeClr val="dk1"/>
              </a:solidFill>
              <a:latin typeface="Poppins"/>
              <a:ea typeface="Poppins"/>
              <a:cs typeface="Poppins"/>
              <a:sym typeface="Poppins"/>
            </a:endParaRPr>
          </a:p>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Leer los mensajes y prestar atención a las preguntas que nos hacen, son una de las mejores maneras de evitar caer en trucos de ingeniería social. </a:t>
            </a:r>
            <a:endParaRPr>
              <a:solidFill>
                <a:schemeClr val="dk1"/>
              </a:solidFill>
              <a:latin typeface="Poppins"/>
              <a:ea typeface="Poppins"/>
              <a:cs typeface="Poppins"/>
              <a:sym typeface="Poppins"/>
            </a:endParaRPr>
          </a:p>
          <a:p>
            <a:pPr indent="0" lvl="0" marL="457200" rtl="0" algn="just">
              <a:lnSpc>
                <a:spcPct val="107916"/>
              </a:lnSpc>
              <a:spcBef>
                <a:spcPts val="0"/>
              </a:spcBef>
              <a:spcAft>
                <a:spcPts val="0"/>
              </a:spcAft>
              <a:buClr>
                <a:schemeClr val="dk1"/>
              </a:buClr>
              <a:buSzPts val="1100"/>
              <a:buFont typeface="Arial"/>
              <a:buNone/>
            </a:pPr>
            <a:r>
              <a:t/>
            </a:r>
            <a:endParaRPr>
              <a:solidFill>
                <a:schemeClr val="dk1"/>
              </a:solidFill>
              <a:latin typeface="Poppins"/>
              <a:ea typeface="Poppins"/>
              <a:cs typeface="Poppins"/>
              <a:sym typeface="Poppins"/>
            </a:endParaRPr>
          </a:p>
          <a:p>
            <a:pPr indent="-317500" lvl="0" marL="457200" rtl="0" algn="just">
              <a:lnSpc>
                <a:spcPct val="107916"/>
              </a:lnSpc>
              <a:spcBef>
                <a:spcPts val="0"/>
              </a:spcBef>
              <a:spcAft>
                <a:spcPts val="0"/>
              </a:spcAft>
              <a:buClr>
                <a:schemeClr val="dk1"/>
              </a:buClr>
              <a:buSzPts val="1400"/>
              <a:buFont typeface="Poppins"/>
              <a:buAutoNum type="arabicPeriod"/>
            </a:pPr>
            <a:r>
              <a:rPr lang="es-419">
                <a:solidFill>
                  <a:schemeClr val="dk1"/>
                </a:solidFill>
                <a:latin typeface="Poppins"/>
                <a:ea typeface="Poppins"/>
                <a:cs typeface="Poppins"/>
                <a:sym typeface="Poppins"/>
              </a:rPr>
              <a:t>Es importante tener claro que aunque una página tenga el certificado de seguridad HTTPS no siempre implica seguridad, lo ideal es ir al sitio oficial de la organización para verificar que estamos facilitando los datos en el sitio correcto o llamar (aunque suene a una práctica social completamente desactualizada) y verificar la dirección web.</a:t>
            </a:r>
            <a:endParaRPr>
              <a:solidFill>
                <a:schemeClr val="dk1"/>
              </a:solidFill>
              <a:latin typeface="Poppins"/>
              <a:ea typeface="Poppins"/>
              <a:cs typeface="Poppins"/>
              <a:sym typeface="Poppins"/>
            </a:endParaRPr>
          </a:p>
          <a:p>
            <a:pPr indent="-317500" lvl="0" marL="457200" rtl="0" algn="just">
              <a:lnSpc>
                <a:spcPct val="107916"/>
              </a:lnSpc>
              <a:spcBef>
                <a:spcPts val="800"/>
              </a:spcBef>
              <a:spcAft>
                <a:spcPts val="0"/>
              </a:spcAft>
              <a:buClr>
                <a:schemeClr val="dk1"/>
              </a:buClr>
              <a:buSzPts val="1400"/>
              <a:buFont typeface="Poppins"/>
              <a:buAutoNum type="arabicPeriod"/>
            </a:pPr>
            <a:r>
              <a:rPr b="1" lang="es-419">
                <a:solidFill>
                  <a:schemeClr val="dk1"/>
                </a:solidFill>
                <a:latin typeface="Poppins"/>
                <a:ea typeface="Poppins"/>
                <a:cs typeface="Poppins"/>
                <a:sym typeface="Poppins"/>
              </a:rPr>
              <a:t>NADA ES COMPLETAMENTE SEGURO.</a:t>
            </a:r>
            <a:endParaRPr b="1">
              <a:solidFill>
                <a:schemeClr val="dk1"/>
              </a:solidFill>
              <a:latin typeface="Poppins"/>
              <a:ea typeface="Poppins"/>
              <a:cs typeface="Poppins"/>
              <a:sym typeface="Poppins"/>
            </a:endParaRPr>
          </a:p>
          <a:p>
            <a:pPr indent="0" lvl="0" marL="0" marR="0" rtl="0" algn="just">
              <a:lnSpc>
                <a:spcPct val="115000"/>
              </a:lnSpc>
              <a:spcBef>
                <a:spcPts val="1200"/>
              </a:spcBef>
              <a:spcAft>
                <a:spcPts val="0"/>
              </a:spcAft>
              <a:buClr>
                <a:srgbClr val="000000"/>
              </a:buClr>
              <a:buSzPts val="2000"/>
              <a:buFont typeface="Arial"/>
              <a:buNone/>
            </a:pPr>
            <a:r>
              <a:t/>
            </a:r>
            <a:endParaRPr sz="2000">
              <a:solidFill>
                <a:srgbClr val="3F3F3F"/>
              </a:solidFill>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id="212" name="Google Shape;212;p4"/>
          <p:cNvPicPr preferRelativeResize="0"/>
          <p:nvPr/>
        </p:nvPicPr>
        <p:blipFill rotWithShape="1">
          <a:blip r:embed="rId4">
            <a:alphaModFix/>
          </a:blip>
          <a:srcRect b="0" l="0" r="0" t="0"/>
          <a:stretch/>
        </p:blipFill>
        <p:spPr>
          <a:xfrm>
            <a:off x="3708334" y="1810136"/>
            <a:ext cx="4350632" cy="2890172"/>
          </a:xfrm>
          <a:prstGeom prst="rect">
            <a:avLst/>
          </a:prstGeom>
          <a:noFill/>
          <a:ln>
            <a:noFill/>
          </a:ln>
        </p:spPr>
      </p:pic>
      <p:pic>
        <p:nvPicPr>
          <p:cNvPr id="213" name="Google Shape;213;p4"/>
          <p:cNvPicPr preferRelativeResize="0"/>
          <p:nvPr/>
        </p:nvPicPr>
        <p:blipFill rotWithShape="1">
          <a:blip r:embed="rId5">
            <a:alphaModFix/>
          </a:blip>
          <a:srcRect b="0" l="0" r="0" t="0"/>
          <a:stretch/>
        </p:blipFill>
        <p:spPr>
          <a:xfrm>
            <a:off x="3064414" y="5506806"/>
            <a:ext cx="3355050" cy="838763"/>
          </a:xfrm>
          <a:prstGeom prst="rect">
            <a:avLst/>
          </a:prstGeom>
          <a:noFill/>
          <a:ln>
            <a:noFill/>
          </a:ln>
        </p:spPr>
      </p:pic>
      <p:pic>
        <p:nvPicPr>
          <p:cNvPr id="214" name="Google Shape;214;p4"/>
          <p:cNvPicPr preferRelativeResize="0"/>
          <p:nvPr/>
        </p:nvPicPr>
        <p:blipFill rotWithShape="1">
          <a:blip r:embed="rId6">
            <a:alphaModFix/>
          </a:blip>
          <a:srcRect b="0" l="0" r="0" t="0"/>
          <a:stretch/>
        </p:blipFill>
        <p:spPr>
          <a:xfrm>
            <a:off x="6848673" y="5708081"/>
            <a:ext cx="1930021" cy="436213"/>
          </a:xfrm>
          <a:prstGeom prst="rect">
            <a:avLst/>
          </a:prstGeom>
          <a:noFill/>
          <a:ln>
            <a:noFill/>
          </a:ln>
        </p:spPr>
      </p:pic>
      <p:sp>
        <p:nvSpPr>
          <p:cNvPr id="215" name="Google Shape;215;p4"/>
          <p:cNvSpPr txBox="1"/>
          <p:nvPr/>
        </p:nvSpPr>
        <p:spPr>
          <a:xfrm>
            <a:off x="3276863"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Un proyecto de:</a:t>
            </a:r>
            <a:endParaRPr b="0" i="0" sz="1200" u="none" cap="none" strike="noStrike">
              <a:solidFill>
                <a:srgbClr val="3F3F3F"/>
              </a:solidFill>
              <a:latin typeface="Poppins"/>
              <a:ea typeface="Poppins"/>
              <a:cs typeface="Poppins"/>
              <a:sym typeface="Poppins"/>
            </a:endParaRPr>
          </a:p>
        </p:txBody>
      </p:sp>
      <p:sp>
        <p:nvSpPr>
          <p:cNvPr id="216" name="Google Shape;216;p4"/>
          <p:cNvSpPr txBox="1"/>
          <p:nvPr/>
        </p:nvSpPr>
        <p:spPr>
          <a:xfrm>
            <a:off x="6694614" y="5241143"/>
            <a:ext cx="2238137" cy="265663"/>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3F3F3F"/>
              </a:buClr>
              <a:buSzPts val="1200"/>
              <a:buFont typeface="Arial"/>
              <a:buNone/>
            </a:pPr>
            <a:r>
              <a:rPr b="0" i="0" lang="es-419" sz="1200" u="none" cap="none" strike="noStrike">
                <a:solidFill>
                  <a:srgbClr val="3F3F3F"/>
                </a:solidFill>
                <a:latin typeface="Poppins"/>
                <a:ea typeface="Poppins"/>
                <a:cs typeface="Poppins"/>
                <a:sym typeface="Poppins"/>
              </a:rPr>
              <a:t>Con el apoyo de: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94" name="Google Shape;94;p2"/>
          <p:cNvSpPr txBox="1"/>
          <p:nvPr>
            <p:ph type="title"/>
          </p:nvPr>
        </p:nvSpPr>
        <p:spPr>
          <a:xfrm>
            <a:off x="838200" y="3060350"/>
            <a:ext cx="10718700" cy="8343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400"/>
              <a:buFont typeface="Oswald"/>
              <a:buNone/>
            </a:pPr>
            <a:r>
              <a:rPr lang="es-419" sz="5300">
                <a:solidFill>
                  <a:schemeClr val="lt1"/>
                </a:solidFill>
                <a:latin typeface="Oswald"/>
                <a:ea typeface="Oswald"/>
                <a:cs typeface="Oswald"/>
                <a:sym typeface="Oswald"/>
              </a:rPr>
              <a:t>ingeniería</a:t>
            </a:r>
            <a:r>
              <a:rPr lang="es-419" sz="5300">
                <a:solidFill>
                  <a:schemeClr val="lt1"/>
                </a:solidFill>
                <a:latin typeface="Oswald"/>
                <a:ea typeface="Oswald"/>
                <a:cs typeface="Oswald"/>
                <a:sym typeface="Oswald"/>
              </a:rPr>
              <a:t> </a:t>
            </a:r>
            <a:r>
              <a:rPr lang="es-419" sz="5300">
                <a:solidFill>
                  <a:srgbClr val="5EAA8F"/>
                </a:solidFill>
                <a:latin typeface="Oswald"/>
                <a:ea typeface="Oswald"/>
                <a:cs typeface="Oswald"/>
                <a:sym typeface="Oswald"/>
              </a:rPr>
              <a:t>SOCIAL</a:t>
            </a:r>
            <a:endParaRPr sz="53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3"/>
          <p:cNvPicPr preferRelativeResize="0"/>
          <p:nvPr/>
        </p:nvPicPr>
        <p:blipFill>
          <a:blip r:embed="rId3">
            <a:alphaModFix/>
          </a:blip>
          <a:stretch>
            <a:fillRect/>
          </a:stretch>
        </p:blipFill>
        <p:spPr>
          <a:xfrm>
            <a:off x="6267400" y="1992393"/>
            <a:ext cx="5588002" cy="3143256"/>
          </a:xfrm>
          <a:prstGeom prst="rect">
            <a:avLst/>
          </a:prstGeom>
          <a:noFill/>
          <a:ln>
            <a:noFill/>
          </a:ln>
        </p:spPr>
      </p:pic>
      <p:sp>
        <p:nvSpPr>
          <p:cNvPr id="100" name="Google Shape;100;p3"/>
          <p:cNvSpPr txBox="1"/>
          <p:nvPr/>
        </p:nvSpPr>
        <p:spPr>
          <a:xfrm>
            <a:off x="838200" y="559740"/>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ingeniería social</a:t>
            </a:r>
            <a:r>
              <a:rPr b="0" i="0" lang="es-419" sz="4400" u="none" cap="none" strike="noStrike">
                <a:solidFill>
                  <a:srgbClr val="5EAA8F"/>
                </a:solidFill>
                <a:latin typeface="Oswald"/>
                <a:ea typeface="Oswald"/>
                <a:cs typeface="Oswald"/>
                <a:sym typeface="Oswald"/>
              </a:rPr>
              <a:t> </a:t>
            </a:r>
            <a:r>
              <a:rPr lang="es-419" sz="4400">
                <a:solidFill>
                  <a:srgbClr val="271357"/>
                </a:solidFill>
                <a:latin typeface="Oswald"/>
                <a:ea typeface="Oswald"/>
                <a:cs typeface="Oswald"/>
                <a:sym typeface="Oswald"/>
              </a:rPr>
              <a:t>¿QUÉ ES?</a:t>
            </a:r>
            <a:endParaRPr b="0" i="0" sz="4400" u="none" cap="none" strike="noStrike">
              <a:solidFill>
                <a:srgbClr val="271357"/>
              </a:solidFill>
              <a:latin typeface="Oswald"/>
              <a:ea typeface="Oswald"/>
              <a:cs typeface="Oswald"/>
              <a:sym typeface="Oswald"/>
            </a:endParaRPr>
          </a:p>
        </p:txBody>
      </p:sp>
      <p:sp>
        <p:nvSpPr>
          <p:cNvPr id="101" name="Google Shape;101;p3"/>
          <p:cNvSpPr txBox="1"/>
          <p:nvPr/>
        </p:nvSpPr>
        <p:spPr>
          <a:xfrm>
            <a:off x="1028700" y="1885300"/>
            <a:ext cx="4601700" cy="4291500"/>
          </a:xfrm>
          <a:prstGeom prst="rect">
            <a:avLst/>
          </a:prstGeom>
          <a:noFill/>
          <a:ln>
            <a:noFill/>
          </a:ln>
        </p:spPr>
        <p:txBody>
          <a:bodyPr anchorCtr="0" anchor="t" bIns="45700" lIns="91425" spcFirstLastPara="1" rIns="91425" wrap="square" tIns="45700">
            <a:normAutofit/>
          </a:bodyPr>
          <a:lstStyle/>
          <a:p>
            <a:pPr indent="0" lvl="0" marL="0" rtl="0" algn="just">
              <a:lnSpc>
                <a:spcPct val="107916"/>
              </a:lnSpc>
              <a:spcBef>
                <a:spcPts val="0"/>
              </a:spcBef>
              <a:spcAft>
                <a:spcPts val="0"/>
              </a:spcAft>
              <a:buNone/>
            </a:pPr>
            <a:r>
              <a:rPr lang="es-419" sz="1700">
                <a:solidFill>
                  <a:schemeClr val="dk1"/>
                </a:solidFill>
                <a:latin typeface="Poppins"/>
                <a:ea typeface="Poppins"/>
                <a:cs typeface="Poppins"/>
                <a:sym typeface="Poppins"/>
              </a:rPr>
              <a:t>La ingeniería social e</a:t>
            </a:r>
            <a:r>
              <a:rPr lang="es-419" sz="1700">
                <a:solidFill>
                  <a:schemeClr val="dk1"/>
                </a:solidFill>
                <a:latin typeface="Poppins"/>
                <a:ea typeface="Poppins"/>
                <a:cs typeface="Poppins"/>
                <a:sym typeface="Poppins"/>
              </a:rPr>
              <a:t>s la práctica para obtener información confidencial mediante el engaño o la manipulación directa de la víctima. </a:t>
            </a:r>
            <a:r>
              <a:rPr lang="es-419" sz="1700">
                <a:solidFill>
                  <a:schemeClr val="dk1"/>
                </a:solidFill>
                <a:latin typeface="Poppins"/>
                <a:ea typeface="Poppins"/>
                <a:cs typeface="Poppins"/>
                <a:sym typeface="Poppins"/>
              </a:rPr>
              <a:t>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rPr lang="es-419" sz="1700">
                <a:solidFill>
                  <a:schemeClr val="dk1"/>
                </a:solidFill>
                <a:latin typeface="Poppins"/>
                <a:ea typeface="Poppins"/>
                <a:cs typeface="Poppins"/>
                <a:sym typeface="Poppins"/>
              </a:rPr>
              <a:t>Es una de las técnicas de vulneración de seguridad más simples y complejas a la vez. Es simple pues no requiere el despliegue de capacidades técnicas de programación o herramientas (</a:t>
            </a:r>
            <a:r>
              <a:rPr lang="es-419" sz="1700">
                <a:solidFill>
                  <a:schemeClr val="dk1"/>
                </a:solidFill>
                <a:latin typeface="Poppins"/>
                <a:ea typeface="Poppins"/>
                <a:cs typeface="Poppins"/>
                <a:sym typeface="Poppins"/>
              </a:rPr>
              <a:t>necesariamente</a:t>
            </a:r>
            <a:r>
              <a:rPr lang="es-419" sz="1700">
                <a:solidFill>
                  <a:schemeClr val="dk1"/>
                </a:solidFill>
                <a:latin typeface="Poppins"/>
                <a:ea typeface="Poppins"/>
                <a:cs typeface="Poppins"/>
                <a:sym typeface="Poppins"/>
              </a:rPr>
              <a:t>), pero compleja </a:t>
            </a:r>
            <a:r>
              <a:rPr lang="es-419" sz="1700">
                <a:solidFill>
                  <a:schemeClr val="dk1"/>
                </a:solidFill>
                <a:latin typeface="Poppins"/>
                <a:ea typeface="Poppins"/>
                <a:cs typeface="Poppins"/>
                <a:sym typeface="Poppins"/>
              </a:rPr>
              <a:t>porque</a:t>
            </a:r>
            <a:r>
              <a:rPr lang="es-419" sz="1700">
                <a:solidFill>
                  <a:schemeClr val="dk1"/>
                </a:solidFill>
                <a:latin typeface="Poppins"/>
                <a:ea typeface="Poppins"/>
                <a:cs typeface="Poppins"/>
                <a:sym typeface="Poppins"/>
              </a:rPr>
              <a:t> requiere la habilidad de aprovechar aspectos psicológicos de la persona.</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pic>
        <p:nvPicPr>
          <p:cNvPr id="102" name="Google Shape;102;p3"/>
          <p:cNvPicPr preferRelativeResize="0"/>
          <p:nvPr/>
        </p:nvPicPr>
        <p:blipFill rotWithShape="1">
          <a:blip r:embed="rId4">
            <a:alphaModFix/>
          </a:blip>
          <a:srcRect b="0" l="0" r="0" t="0"/>
          <a:stretch/>
        </p:blipFill>
        <p:spPr>
          <a:xfrm>
            <a:off x="6267400" y="4697500"/>
            <a:ext cx="2152650" cy="438150"/>
          </a:xfrm>
          <a:prstGeom prst="rect">
            <a:avLst/>
          </a:prstGeom>
          <a:noFill/>
          <a:ln>
            <a:noFill/>
          </a:ln>
        </p:spPr>
      </p:pic>
      <p:pic>
        <p:nvPicPr>
          <p:cNvPr id="103" name="Google Shape;103;p3"/>
          <p:cNvPicPr preferRelativeResize="0"/>
          <p:nvPr/>
        </p:nvPicPr>
        <p:blipFill rotWithShape="1">
          <a:blip r:embed="rId5">
            <a:alphaModFix/>
          </a:blip>
          <a:srcRect b="0" l="0" r="0" t="0"/>
          <a:stretch/>
        </p:blipFill>
        <p:spPr>
          <a:xfrm>
            <a:off x="9877400" y="2151743"/>
            <a:ext cx="2695575" cy="409575"/>
          </a:xfrm>
          <a:prstGeom prst="rect">
            <a:avLst/>
          </a:prstGeom>
          <a:noFill/>
          <a:ln>
            <a:noFill/>
          </a:ln>
        </p:spPr>
      </p:pic>
      <p:sp>
        <p:nvSpPr>
          <p:cNvPr id="104" name="Google Shape;104;p3"/>
          <p:cNvSpPr/>
          <p:nvPr/>
        </p:nvSpPr>
        <p:spPr>
          <a:xfrm>
            <a:off x="6445278" y="2442224"/>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3"/>
          <p:cNvSpPr/>
          <p:nvPr/>
        </p:nvSpPr>
        <p:spPr>
          <a:xfrm>
            <a:off x="10808473" y="465418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be39c741a6_0_1"/>
          <p:cNvSpPr txBox="1"/>
          <p:nvPr>
            <p:ph type="title"/>
          </p:nvPr>
        </p:nvSpPr>
        <p:spPr>
          <a:xfrm>
            <a:off x="838200" y="365125"/>
            <a:ext cx="10515600" cy="1325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5EAA8F"/>
              </a:buClr>
              <a:buSzPts val="4400"/>
              <a:buFont typeface="Oswald"/>
              <a:buNone/>
            </a:pPr>
            <a:r>
              <a:rPr lang="es-419">
                <a:solidFill>
                  <a:srgbClr val="5EAA8F"/>
                </a:solidFill>
                <a:latin typeface="Oswald"/>
                <a:ea typeface="Oswald"/>
                <a:cs typeface="Oswald"/>
                <a:sym typeface="Oswald"/>
              </a:rPr>
              <a:t>el cic</a:t>
            </a:r>
            <a:r>
              <a:rPr lang="es-419">
                <a:solidFill>
                  <a:srgbClr val="5EAA8F"/>
                </a:solidFill>
                <a:latin typeface="Oswald"/>
                <a:ea typeface="Oswald"/>
                <a:cs typeface="Oswald"/>
                <a:sym typeface="Oswald"/>
              </a:rPr>
              <a:t>lo de la </a:t>
            </a:r>
            <a:r>
              <a:rPr lang="es-419">
                <a:solidFill>
                  <a:srgbClr val="271357"/>
                </a:solidFill>
                <a:latin typeface="Oswald"/>
                <a:ea typeface="Oswald"/>
                <a:cs typeface="Oswald"/>
                <a:sym typeface="Oswald"/>
              </a:rPr>
              <a:t>INGENIERÍA SOCIAL</a:t>
            </a:r>
            <a:endParaRPr/>
          </a:p>
        </p:txBody>
      </p:sp>
      <p:pic>
        <p:nvPicPr>
          <p:cNvPr id="111" name="Google Shape;111;gbe39c741a6_0_1"/>
          <p:cNvPicPr preferRelativeResize="0"/>
          <p:nvPr/>
        </p:nvPicPr>
        <p:blipFill>
          <a:blip r:embed="rId3">
            <a:alphaModFix/>
          </a:blip>
          <a:stretch>
            <a:fillRect/>
          </a:stretch>
        </p:blipFill>
        <p:spPr>
          <a:xfrm>
            <a:off x="6174325" y="2255950"/>
            <a:ext cx="5415600" cy="3046275"/>
          </a:xfrm>
          <a:prstGeom prst="rect">
            <a:avLst/>
          </a:prstGeom>
          <a:noFill/>
          <a:ln>
            <a:noFill/>
          </a:ln>
        </p:spPr>
      </p:pic>
      <p:sp>
        <p:nvSpPr>
          <p:cNvPr id="112" name="Google Shape;112;gbe39c741a6_0_1"/>
          <p:cNvSpPr txBox="1"/>
          <p:nvPr/>
        </p:nvSpPr>
        <p:spPr>
          <a:xfrm>
            <a:off x="922850" y="1737150"/>
            <a:ext cx="4739100" cy="4291500"/>
          </a:xfrm>
          <a:prstGeom prst="rect">
            <a:avLst/>
          </a:prstGeom>
          <a:noFill/>
          <a:ln>
            <a:noFill/>
          </a:ln>
        </p:spPr>
        <p:txBody>
          <a:bodyPr anchorCtr="0" anchor="t" bIns="45700" lIns="91425" spcFirstLastPara="1" rIns="91425" wrap="square" tIns="45700">
            <a:normAutofit/>
          </a:bodyPr>
          <a:lstStyle/>
          <a:p>
            <a:pPr indent="-336550" lvl="0" marL="457200" rtl="0" algn="just">
              <a:lnSpc>
                <a:spcPct val="107916"/>
              </a:lnSpc>
              <a:spcBef>
                <a:spcPts val="0"/>
              </a:spcBef>
              <a:spcAft>
                <a:spcPts val="0"/>
              </a:spcAft>
              <a:buClr>
                <a:schemeClr val="dk1"/>
              </a:buClr>
              <a:buSzPts val="1700"/>
              <a:buFont typeface="Poppins"/>
              <a:buAutoNum type="arabicPeriod"/>
            </a:pPr>
            <a:r>
              <a:rPr b="1" lang="es-419" sz="1700">
                <a:solidFill>
                  <a:schemeClr val="dk1"/>
                </a:solidFill>
                <a:latin typeface="Poppins"/>
                <a:ea typeface="Poppins"/>
                <a:cs typeface="Poppins"/>
                <a:sym typeface="Poppins"/>
              </a:rPr>
              <a:t>Investigación.</a:t>
            </a:r>
            <a:r>
              <a:rPr lang="es-419" sz="1700">
                <a:solidFill>
                  <a:schemeClr val="dk1"/>
                </a:solidFill>
                <a:latin typeface="Poppins"/>
                <a:ea typeface="Poppins"/>
                <a:cs typeface="Poppins"/>
                <a:sym typeface="Poppins"/>
              </a:rPr>
              <a:t> Implica identificar la víctima, obtener información clave para lograr su confianza y elegir el mejor tipo de ataque.</a:t>
            </a:r>
            <a:endParaRPr sz="1700">
              <a:solidFill>
                <a:schemeClr val="dk1"/>
              </a:solidFill>
              <a:latin typeface="Poppins"/>
              <a:ea typeface="Poppins"/>
              <a:cs typeface="Poppins"/>
              <a:sym typeface="Poppins"/>
            </a:endParaRPr>
          </a:p>
          <a:p>
            <a:pPr indent="-336550" lvl="0" marL="457200" rtl="0" algn="just">
              <a:lnSpc>
                <a:spcPct val="107916"/>
              </a:lnSpc>
              <a:spcBef>
                <a:spcPts val="0"/>
              </a:spcBef>
              <a:spcAft>
                <a:spcPts val="0"/>
              </a:spcAft>
              <a:buClr>
                <a:schemeClr val="dk1"/>
              </a:buClr>
              <a:buSzPts val="1700"/>
              <a:buFont typeface="Poppins"/>
              <a:buAutoNum type="arabicPeriod"/>
            </a:pPr>
            <a:r>
              <a:rPr b="1" lang="es-419" sz="1700">
                <a:solidFill>
                  <a:schemeClr val="dk1"/>
                </a:solidFill>
                <a:latin typeface="Poppins"/>
                <a:ea typeface="Poppins"/>
                <a:cs typeface="Poppins"/>
                <a:sym typeface="Poppins"/>
              </a:rPr>
              <a:t>Señuelo.</a:t>
            </a:r>
            <a:r>
              <a:rPr lang="es-419" sz="1700">
                <a:solidFill>
                  <a:schemeClr val="dk1"/>
                </a:solidFill>
                <a:latin typeface="Poppins"/>
                <a:ea typeface="Poppins"/>
                <a:cs typeface="Poppins"/>
                <a:sym typeface="Poppins"/>
              </a:rPr>
              <a:t> Se busca engañar a la víctima usando alguna historia o información que pueda generar su confianza. </a:t>
            </a:r>
            <a:endParaRPr sz="1700">
              <a:solidFill>
                <a:schemeClr val="dk1"/>
              </a:solidFill>
              <a:latin typeface="Poppins"/>
              <a:ea typeface="Poppins"/>
              <a:cs typeface="Poppins"/>
              <a:sym typeface="Poppins"/>
            </a:endParaRPr>
          </a:p>
          <a:p>
            <a:pPr indent="-336550" lvl="0" marL="457200" rtl="0" algn="just">
              <a:lnSpc>
                <a:spcPct val="107916"/>
              </a:lnSpc>
              <a:spcBef>
                <a:spcPts val="0"/>
              </a:spcBef>
              <a:spcAft>
                <a:spcPts val="0"/>
              </a:spcAft>
              <a:buClr>
                <a:schemeClr val="dk1"/>
              </a:buClr>
              <a:buSzPts val="1700"/>
              <a:buFont typeface="Poppins"/>
              <a:buAutoNum type="arabicPeriod"/>
            </a:pPr>
            <a:r>
              <a:rPr b="1" lang="es-419" sz="1700">
                <a:solidFill>
                  <a:schemeClr val="dk1"/>
                </a:solidFill>
                <a:latin typeface="Poppins"/>
                <a:ea typeface="Poppins"/>
                <a:cs typeface="Poppins"/>
                <a:sym typeface="Poppins"/>
              </a:rPr>
              <a:t>Extracción.</a:t>
            </a:r>
            <a:r>
              <a:rPr lang="es-419" sz="1700">
                <a:solidFill>
                  <a:schemeClr val="dk1"/>
                </a:solidFill>
                <a:latin typeface="Poppins"/>
                <a:ea typeface="Poppins"/>
                <a:cs typeface="Poppins"/>
                <a:sym typeface="Poppins"/>
              </a:rPr>
              <a:t> Se despliega el ataque a través de alguna técnica que puede ser hasta una simple pregunta. </a:t>
            </a:r>
            <a:endParaRPr sz="1700">
              <a:solidFill>
                <a:schemeClr val="dk1"/>
              </a:solidFill>
              <a:latin typeface="Poppins"/>
              <a:ea typeface="Poppins"/>
              <a:cs typeface="Poppins"/>
              <a:sym typeface="Poppins"/>
            </a:endParaRPr>
          </a:p>
          <a:p>
            <a:pPr indent="-336550" lvl="0" marL="457200" rtl="0" algn="just">
              <a:lnSpc>
                <a:spcPct val="107916"/>
              </a:lnSpc>
              <a:spcBef>
                <a:spcPts val="0"/>
              </a:spcBef>
              <a:spcAft>
                <a:spcPts val="0"/>
              </a:spcAft>
              <a:buClr>
                <a:schemeClr val="dk1"/>
              </a:buClr>
              <a:buSzPts val="1700"/>
              <a:buFont typeface="Poppins"/>
              <a:buAutoNum type="arabicPeriod"/>
            </a:pPr>
            <a:r>
              <a:rPr b="1" lang="es-419" sz="1700">
                <a:solidFill>
                  <a:schemeClr val="dk1"/>
                </a:solidFill>
                <a:latin typeface="Poppins"/>
                <a:ea typeface="Poppins"/>
                <a:cs typeface="Poppins"/>
                <a:sym typeface="Poppins"/>
              </a:rPr>
              <a:t>Cierre. </a:t>
            </a:r>
            <a:r>
              <a:rPr lang="es-419" sz="1700">
                <a:solidFill>
                  <a:schemeClr val="dk1"/>
                </a:solidFill>
                <a:latin typeface="Poppins"/>
                <a:ea typeface="Poppins"/>
                <a:cs typeface="Poppins"/>
                <a:sym typeface="Poppins"/>
              </a:rPr>
              <a:t>Se cierra la interacción buscando borrar huellas o indicios que indiquen que fue un ataque premeditado.</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afd61d6be8_0_119"/>
          <p:cNvSpPr txBox="1"/>
          <p:nvPr/>
        </p:nvSpPr>
        <p:spPr>
          <a:xfrm>
            <a:off x="838200" y="559748"/>
            <a:ext cx="8316300" cy="1046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b="0" i="0" lang="es-419" sz="4400" u="none" cap="none" strike="noStrike">
                <a:solidFill>
                  <a:srgbClr val="5EAA8F"/>
                </a:solidFill>
                <a:latin typeface="Oswald"/>
                <a:ea typeface="Oswald"/>
                <a:cs typeface="Oswald"/>
                <a:sym typeface="Oswald"/>
              </a:rPr>
              <a:t>¿</a:t>
            </a:r>
            <a:r>
              <a:rPr lang="es-419" sz="4400">
                <a:solidFill>
                  <a:srgbClr val="5EAA8F"/>
                </a:solidFill>
                <a:latin typeface="Oswald"/>
                <a:ea typeface="Oswald"/>
                <a:cs typeface="Oswald"/>
                <a:sym typeface="Oswald"/>
              </a:rPr>
              <a:t>por qué es tan </a:t>
            </a:r>
            <a:r>
              <a:rPr lang="es-419" sz="4400">
                <a:solidFill>
                  <a:srgbClr val="271357"/>
                </a:solidFill>
                <a:latin typeface="Oswald"/>
                <a:ea typeface="Oswald"/>
                <a:cs typeface="Oswald"/>
                <a:sym typeface="Oswald"/>
              </a:rPr>
              <a:t>RIESGOSO?</a:t>
            </a:r>
            <a:endParaRPr b="0" i="0" sz="4400" u="none" cap="none" strike="noStrike">
              <a:solidFill>
                <a:srgbClr val="271357"/>
              </a:solidFill>
              <a:latin typeface="Oswald"/>
              <a:ea typeface="Oswald"/>
              <a:cs typeface="Oswald"/>
              <a:sym typeface="Oswald"/>
            </a:endParaRPr>
          </a:p>
        </p:txBody>
      </p:sp>
      <p:sp>
        <p:nvSpPr>
          <p:cNvPr id="118" name="Google Shape;118;gafd61d6be8_0_119"/>
          <p:cNvSpPr txBox="1"/>
          <p:nvPr/>
        </p:nvSpPr>
        <p:spPr>
          <a:xfrm>
            <a:off x="838200" y="1715975"/>
            <a:ext cx="10792800" cy="4291800"/>
          </a:xfrm>
          <a:prstGeom prst="rect">
            <a:avLst/>
          </a:prstGeom>
          <a:noFill/>
          <a:ln>
            <a:noFill/>
          </a:ln>
        </p:spPr>
        <p:txBody>
          <a:bodyPr anchorCtr="0" anchor="t" bIns="45700" lIns="91425" spcFirstLastPara="1" rIns="91425" wrap="square" tIns="45700">
            <a:noAutofit/>
          </a:bodyPr>
          <a:lstStyle/>
          <a:p>
            <a:pPr indent="0" lvl="0" marL="0" marR="0" rtl="0" algn="just">
              <a:lnSpc>
                <a:spcPct val="115000"/>
              </a:lnSpc>
              <a:spcBef>
                <a:spcPts val="1200"/>
              </a:spcBef>
              <a:spcAft>
                <a:spcPts val="0"/>
              </a:spcAft>
              <a:buClr>
                <a:srgbClr val="000000"/>
              </a:buClr>
              <a:buSzPts val="2000"/>
              <a:buFont typeface="Arial"/>
              <a:buNone/>
            </a:pPr>
            <a:r>
              <a:rPr lang="es-419" sz="2000">
                <a:solidFill>
                  <a:srgbClr val="3F3F3F"/>
                </a:solidFill>
                <a:latin typeface="Poppins"/>
                <a:ea typeface="Poppins"/>
                <a:cs typeface="Poppins"/>
                <a:sym typeface="Poppins"/>
              </a:rPr>
              <a:t>La ingeniería social explota las debilidades humanas psicológicas. Depende entonces del factor humano. Cualquier organización, empresa o gobierno </a:t>
            </a:r>
            <a:r>
              <a:rPr b="0" i="0" lang="es-419" sz="2000" u="none" cap="none" strike="noStrike">
                <a:solidFill>
                  <a:srgbClr val="3F3F3F"/>
                </a:solidFill>
                <a:latin typeface="Poppins"/>
                <a:ea typeface="Poppins"/>
                <a:cs typeface="Poppins"/>
                <a:sym typeface="Poppins"/>
              </a:rPr>
              <a:t> puede tener los mejores sistemas de seguridad, pero si alguien cae en una t</a:t>
            </a:r>
            <a:r>
              <a:rPr lang="es-419" sz="2000">
                <a:solidFill>
                  <a:srgbClr val="3F3F3F"/>
                </a:solidFill>
                <a:latin typeface="Poppins"/>
                <a:ea typeface="Poppins"/>
                <a:cs typeface="Poppins"/>
                <a:sym typeface="Poppins"/>
              </a:rPr>
              <a:t>écnica de ingeniería social, se puede decir que el sistema es sólo tan fuerte como el más débil de sus elementos.</a:t>
            </a:r>
            <a:endParaRPr b="0" i="0" sz="2000" u="none" cap="none" strike="noStrike">
              <a:solidFill>
                <a:srgbClr val="3F3F3F"/>
              </a:solidFill>
              <a:latin typeface="Poppins"/>
              <a:ea typeface="Poppins"/>
              <a:cs typeface="Poppins"/>
              <a:sym typeface="Poppins"/>
            </a:endParaRPr>
          </a:p>
        </p:txBody>
      </p:sp>
      <p:pic>
        <p:nvPicPr>
          <p:cNvPr id="119" name="Google Shape;119;gafd61d6be8_0_119"/>
          <p:cNvPicPr preferRelativeResize="0"/>
          <p:nvPr/>
        </p:nvPicPr>
        <p:blipFill rotWithShape="1">
          <a:blip r:embed="rId3">
            <a:alphaModFix/>
          </a:blip>
          <a:srcRect b="0" l="0" r="0" t="0"/>
          <a:stretch/>
        </p:blipFill>
        <p:spPr>
          <a:xfrm>
            <a:off x="6521400" y="4697500"/>
            <a:ext cx="2152650" cy="438150"/>
          </a:xfrm>
          <a:prstGeom prst="rect">
            <a:avLst/>
          </a:prstGeom>
          <a:noFill/>
          <a:ln>
            <a:noFill/>
          </a:ln>
        </p:spPr>
      </p:pic>
      <p:pic>
        <p:nvPicPr>
          <p:cNvPr id="120" name="Google Shape;120;gafd61d6be8_0_119"/>
          <p:cNvPicPr preferRelativeResize="0"/>
          <p:nvPr/>
        </p:nvPicPr>
        <p:blipFill>
          <a:blip r:embed="rId4">
            <a:alphaModFix/>
          </a:blip>
          <a:stretch>
            <a:fillRect/>
          </a:stretch>
        </p:blipFill>
        <p:spPr>
          <a:xfrm>
            <a:off x="3164450" y="3964598"/>
            <a:ext cx="5863100" cy="236725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gbbfe2519f3_0_0"/>
          <p:cNvPicPr preferRelativeResize="0"/>
          <p:nvPr/>
        </p:nvPicPr>
        <p:blipFill>
          <a:blip r:embed="rId3">
            <a:alphaModFix/>
          </a:blip>
          <a:stretch>
            <a:fillRect/>
          </a:stretch>
        </p:blipFill>
        <p:spPr>
          <a:xfrm>
            <a:off x="5852675" y="1885450"/>
            <a:ext cx="6242026" cy="3892126"/>
          </a:xfrm>
          <a:prstGeom prst="rect">
            <a:avLst/>
          </a:prstGeom>
          <a:noFill/>
          <a:ln>
            <a:noFill/>
          </a:ln>
        </p:spPr>
      </p:pic>
      <p:sp>
        <p:nvSpPr>
          <p:cNvPr id="126" name="Google Shape;126;gbbfe2519f3_0_0"/>
          <p:cNvSpPr txBox="1"/>
          <p:nvPr/>
        </p:nvSpPr>
        <p:spPr>
          <a:xfrm>
            <a:off x="838200" y="559740"/>
            <a:ext cx="10515600" cy="13257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tipos de</a:t>
            </a:r>
            <a:r>
              <a:rPr b="0" i="0" lang="es-419" sz="4400" u="none" cap="none" strike="noStrike">
                <a:solidFill>
                  <a:srgbClr val="5EAA8F"/>
                </a:solidFill>
                <a:latin typeface="Oswald"/>
                <a:ea typeface="Oswald"/>
                <a:cs typeface="Oswald"/>
                <a:sym typeface="Oswald"/>
              </a:rPr>
              <a:t> </a:t>
            </a:r>
            <a:r>
              <a:rPr lang="es-419" sz="4400">
                <a:solidFill>
                  <a:srgbClr val="271357"/>
                </a:solidFill>
                <a:latin typeface="Oswald"/>
                <a:ea typeface="Oswald"/>
                <a:cs typeface="Oswald"/>
                <a:sym typeface="Oswald"/>
              </a:rPr>
              <a:t>INGENIERÍA SOCIAL</a:t>
            </a:r>
            <a:endParaRPr b="0" i="0" sz="4400" u="none" cap="none" strike="noStrike">
              <a:solidFill>
                <a:srgbClr val="271357"/>
              </a:solidFill>
              <a:latin typeface="Oswald"/>
              <a:ea typeface="Oswald"/>
              <a:cs typeface="Oswald"/>
              <a:sym typeface="Oswald"/>
            </a:endParaRPr>
          </a:p>
        </p:txBody>
      </p:sp>
      <p:pic>
        <p:nvPicPr>
          <p:cNvPr id="127" name="Google Shape;127;gbbfe2519f3_0_0"/>
          <p:cNvPicPr preferRelativeResize="0"/>
          <p:nvPr/>
        </p:nvPicPr>
        <p:blipFill rotWithShape="1">
          <a:blip r:embed="rId4">
            <a:alphaModFix/>
          </a:blip>
          <a:srcRect b="0" l="0" r="0" t="0"/>
          <a:stretch/>
        </p:blipFill>
        <p:spPr>
          <a:xfrm>
            <a:off x="5019675" y="5339425"/>
            <a:ext cx="2152650" cy="438150"/>
          </a:xfrm>
          <a:prstGeom prst="rect">
            <a:avLst/>
          </a:prstGeom>
          <a:noFill/>
          <a:ln>
            <a:noFill/>
          </a:ln>
        </p:spPr>
      </p:pic>
      <p:pic>
        <p:nvPicPr>
          <p:cNvPr id="128" name="Google Shape;128;gbbfe2519f3_0_0"/>
          <p:cNvPicPr preferRelativeResize="0"/>
          <p:nvPr/>
        </p:nvPicPr>
        <p:blipFill rotWithShape="1">
          <a:blip r:embed="rId5">
            <a:alphaModFix/>
          </a:blip>
          <a:srcRect b="0" l="0" r="0" t="0"/>
          <a:stretch/>
        </p:blipFill>
        <p:spPr>
          <a:xfrm>
            <a:off x="9581075" y="1885443"/>
            <a:ext cx="2695575" cy="409575"/>
          </a:xfrm>
          <a:prstGeom prst="rect">
            <a:avLst/>
          </a:prstGeom>
          <a:noFill/>
          <a:ln>
            <a:noFill/>
          </a:ln>
        </p:spPr>
      </p:pic>
      <p:sp>
        <p:nvSpPr>
          <p:cNvPr id="129" name="Google Shape;129;gbbfe2519f3_0_0"/>
          <p:cNvSpPr/>
          <p:nvPr/>
        </p:nvSpPr>
        <p:spPr>
          <a:xfrm>
            <a:off x="5956953" y="1885462"/>
            <a:ext cx="1383600" cy="119100"/>
          </a:xfrm>
          <a:prstGeom prst="rect">
            <a:avLst/>
          </a:prstGeom>
          <a:solidFill>
            <a:srgbClr val="5EAA8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gbbfe2519f3_0_0"/>
          <p:cNvSpPr/>
          <p:nvPr/>
        </p:nvSpPr>
        <p:spPr>
          <a:xfrm>
            <a:off x="10808473" y="4654183"/>
            <a:ext cx="1383600" cy="119100"/>
          </a:xfrm>
          <a:prstGeom prst="rect">
            <a:avLst/>
          </a:prstGeom>
          <a:solidFill>
            <a:srgbClr val="27135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gbbfe2519f3_0_0"/>
          <p:cNvSpPr txBox="1"/>
          <p:nvPr/>
        </p:nvSpPr>
        <p:spPr>
          <a:xfrm>
            <a:off x="359825" y="1914075"/>
            <a:ext cx="5597100" cy="4151700"/>
          </a:xfrm>
          <a:prstGeom prst="rect">
            <a:avLst/>
          </a:prstGeom>
          <a:noFill/>
          <a:ln>
            <a:noFill/>
          </a:ln>
        </p:spPr>
        <p:txBody>
          <a:bodyPr anchorCtr="0" anchor="t" bIns="91425" lIns="91425" spcFirstLastPara="1" rIns="91425" wrap="square" tIns="91425">
            <a:spAutoFit/>
          </a:bodyPr>
          <a:lstStyle/>
          <a:p>
            <a:pPr indent="-330200" lvl="0" marL="457200" rtl="0" algn="just">
              <a:lnSpc>
                <a:spcPct val="107916"/>
              </a:lnSpc>
              <a:spcBef>
                <a:spcPts val="0"/>
              </a:spcBef>
              <a:spcAft>
                <a:spcPts val="0"/>
              </a:spcAft>
              <a:buClr>
                <a:schemeClr val="dk1"/>
              </a:buClr>
              <a:buSzPts val="1600"/>
              <a:buFont typeface="Poppins"/>
              <a:buAutoNum type="arabicPeriod"/>
            </a:pPr>
            <a:r>
              <a:rPr b="1" lang="es-419" sz="1600">
                <a:solidFill>
                  <a:schemeClr val="dk1"/>
                </a:solidFill>
                <a:latin typeface="Poppins"/>
                <a:ea typeface="Poppins"/>
                <a:cs typeface="Poppins"/>
                <a:sym typeface="Poppins"/>
              </a:rPr>
              <a:t>Baiting (anzuelo)</a:t>
            </a:r>
            <a:r>
              <a:rPr b="1" lang="es-419" sz="1600">
                <a:solidFill>
                  <a:schemeClr val="dk1"/>
                </a:solidFill>
                <a:latin typeface="Poppins"/>
                <a:ea typeface="Poppins"/>
                <a:cs typeface="Poppins"/>
                <a:sym typeface="Poppins"/>
              </a:rPr>
              <a:t>.</a:t>
            </a:r>
            <a:r>
              <a:rPr lang="es-419" sz="1600">
                <a:solidFill>
                  <a:schemeClr val="dk1"/>
                </a:solidFill>
                <a:latin typeface="Poppins"/>
                <a:ea typeface="Poppins"/>
                <a:cs typeface="Poppins"/>
                <a:sym typeface="Poppins"/>
              </a:rPr>
              <a:t> Explota la curiosidad de la persona. Ej. videos que usan el morbo para que las personas les hagan clic, USB flashdrives abandonados (pero que contienen malware)</a:t>
            </a:r>
            <a:endParaRPr sz="1600">
              <a:solidFill>
                <a:schemeClr val="dk1"/>
              </a:solidFill>
              <a:latin typeface="Poppins"/>
              <a:ea typeface="Poppins"/>
              <a:cs typeface="Poppins"/>
              <a:sym typeface="Poppins"/>
            </a:endParaRPr>
          </a:p>
          <a:p>
            <a:pPr indent="-330200" lvl="0" marL="457200" rtl="0" algn="just">
              <a:lnSpc>
                <a:spcPct val="107916"/>
              </a:lnSpc>
              <a:spcBef>
                <a:spcPts val="0"/>
              </a:spcBef>
              <a:spcAft>
                <a:spcPts val="0"/>
              </a:spcAft>
              <a:buClr>
                <a:schemeClr val="dk1"/>
              </a:buClr>
              <a:buSzPts val="1600"/>
              <a:buFont typeface="Poppins"/>
              <a:buAutoNum type="arabicPeriod"/>
            </a:pPr>
            <a:r>
              <a:rPr b="1" lang="es-419" sz="1600">
                <a:solidFill>
                  <a:schemeClr val="dk1"/>
                </a:solidFill>
                <a:latin typeface="Poppins"/>
                <a:ea typeface="Poppins"/>
                <a:cs typeface="Poppins"/>
                <a:sym typeface="Poppins"/>
              </a:rPr>
              <a:t>Scareware.</a:t>
            </a:r>
            <a:r>
              <a:rPr lang="es-419" sz="1600">
                <a:solidFill>
                  <a:schemeClr val="dk1"/>
                </a:solidFill>
                <a:latin typeface="Poppins"/>
                <a:ea typeface="Poppins"/>
                <a:cs typeface="Poppins"/>
                <a:sym typeface="Poppins"/>
              </a:rPr>
              <a:t> Explota el miedo. Se hace creer a la persona que tiene un virus o su computadora está dañada para que descargue algún programa maligno.</a:t>
            </a:r>
            <a:endParaRPr sz="1600">
              <a:solidFill>
                <a:schemeClr val="dk1"/>
              </a:solidFill>
              <a:latin typeface="Poppins"/>
              <a:ea typeface="Poppins"/>
              <a:cs typeface="Poppins"/>
              <a:sym typeface="Poppins"/>
            </a:endParaRPr>
          </a:p>
          <a:p>
            <a:pPr indent="-330200" lvl="0" marL="457200" rtl="0" algn="just">
              <a:lnSpc>
                <a:spcPct val="107916"/>
              </a:lnSpc>
              <a:spcBef>
                <a:spcPts val="0"/>
              </a:spcBef>
              <a:spcAft>
                <a:spcPts val="0"/>
              </a:spcAft>
              <a:buClr>
                <a:schemeClr val="dk1"/>
              </a:buClr>
              <a:buSzPts val="1600"/>
              <a:buFont typeface="Poppins"/>
              <a:buAutoNum type="arabicPeriod"/>
            </a:pPr>
            <a:r>
              <a:rPr b="1" lang="es-419" sz="1600">
                <a:solidFill>
                  <a:schemeClr val="dk1"/>
                </a:solidFill>
                <a:latin typeface="Poppins"/>
                <a:ea typeface="Poppins"/>
                <a:cs typeface="Poppins"/>
                <a:sym typeface="Poppins"/>
              </a:rPr>
              <a:t>Pretexto</a:t>
            </a:r>
            <a:r>
              <a:rPr b="1" lang="es-419" sz="1600">
                <a:solidFill>
                  <a:schemeClr val="dk1"/>
                </a:solidFill>
                <a:latin typeface="Poppins"/>
                <a:ea typeface="Poppins"/>
                <a:cs typeface="Poppins"/>
                <a:sym typeface="Poppins"/>
              </a:rPr>
              <a:t>.</a:t>
            </a:r>
            <a:r>
              <a:rPr lang="es-419" sz="1600">
                <a:solidFill>
                  <a:schemeClr val="dk1"/>
                </a:solidFill>
                <a:latin typeface="Poppins"/>
                <a:ea typeface="Poppins"/>
                <a:cs typeface="Poppins"/>
                <a:sym typeface="Poppins"/>
              </a:rPr>
              <a:t> Usa preguntas en un contexto bien elaborado que de confianza a la víctima.</a:t>
            </a:r>
            <a:endParaRPr sz="1600">
              <a:solidFill>
                <a:schemeClr val="dk1"/>
              </a:solidFill>
              <a:latin typeface="Poppins"/>
              <a:ea typeface="Poppins"/>
              <a:cs typeface="Poppins"/>
              <a:sym typeface="Poppins"/>
            </a:endParaRPr>
          </a:p>
          <a:p>
            <a:pPr indent="-330200" lvl="0" marL="457200" rtl="0" algn="just">
              <a:lnSpc>
                <a:spcPct val="107916"/>
              </a:lnSpc>
              <a:spcBef>
                <a:spcPts val="0"/>
              </a:spcBef>
              <a:spcAft>
                <a:spcPts val="0"/>
              </a:spcAft>
              <a:buClr>
                <a:schemeClr val="dk1"/>
              </a:buClr>
              <a:buSzPts val="1600"/>
              <a:buFont typeface="Poppins"/>
              <a:buAutoNum type="arabicPeriod"/>
            </a:pPr>
            <a:r>
              <a:rPr b="1" lang="es-419" sz="1600">
                <a:solidFill>
                  <a:schemeClr val="dk1"/>
                </a:solidFill>
                <a:latin typeface="Poppins"/>
                <a:ea typeface="Poppins"/>
                <a:cs typeface="Poppins"/>
                <a:sym typeface="Poppins"/>
              </a:rPr>
              <a:t>Phishing</a:t>
            </a:r>
            <a:r>
              <a:rPr b="1" lang="es-419" sz="1600">
                <a:solidFill>
                  <a:schemeClr val="dk1"/>
                </a:solidFill>
                <a:latin typeface="Poppins"/>
                <a:ea typeface="Poppins"/>
                <a:cs typeface="Poppins"/>
                <a:sym typeface="Poppins"/>
              </a:rPr>
              <a:t>. </a:t>
            </a:r>
            <a:r>
              <a:rPr lang="es-419" sz="1600">
                <a:solidFill>
                  <a:schemeClr val="dk1"/>
                </a:solidFill>
                <a:latin typeface="Poppins"/>
                <a:ea typeface="Poppins"/>
                <a:cs typeface="Poppins"/>
                <a:sym typeface="Poppins"/>
              </a:rPr>
              <a:t>Son mails, mensajes o páginas falsas que buscan engañar a la víctima para extraer su información. </a:t>
            </a:r>
            <a:endParaRPr sz="1600">
              <a:solidFill>
                <a:schemeClr val="dk1"/>
              </a:solidFill>
              <a:latin typeface="Poppins"/>
              <a:ea typeface="Poppins"/>
              <a:cs typeface="Poppins"/>
              <a:sym typeface="Poppins"/>
            </a:endParaRPr>
          </a:p>
          <a:p>
            <a:pPr indent="-330200" lvl="0" marL="457200" rtl="0" algn="just">
              <a:lnSpc>
                <a:spcPct val="107916"/>
              </a:lnSpc>
              <a:spcBef>
                <a:spcPts val="0"/>
              </a:spcBef>
              <a:spcAft>
                <a:spcPts val="0"/>
              </a:spcAft>
              <a:buClr>
                <a:schemeClr val="dk1"/>
              </a:buClr>
              <a:buSzPts val="1600"/>
              <a:buFont typeface="Poppins"/>
              <a:buAutoNum type="arabicPeriod"/>
            </a:pPr>
            <a:r>
              <a:rPr b="1" lang="es-419" sz="1600">
                <a:solidFill>
                  <a:schemeClr val="dk1"/>
                </a:solidFill>
                <a:latin typeface="Poppins"/>
                <a:ea typeface="Poppins"/>
                <a:cs typeface="Poppins"/>
                <a:sym typeface="Poppins"/>
              </a:rPr>
              <a:t>Spear phishing. </a:t>
            </a:r>
            <a:r>
              <a:rPr lang="es-419" sz="1600">
                <a:solidFill>
                  <a:schemeClr val="dk1"/>
                </a:solidFill>
                <a:latin typeface="Poppins"/>
                <a:ea typeface="Poppins"/>
                <a:cs typeface="Poppins"/>
                <a:sym typeface="Poppins"/>
              </a:rPr>
              <a:t>Es phishing elaborado a medida para personas o empresas específicas. </a:t>
            </a:r>
            <a:endParaRPr sz="1600">
              <a:solidFill>
                <a:schemeClr val="dk1"/>
              </a:solidFill>
              <a:latin typeface="Poppins"/>
              <a:ea typeface="Poppins"/>
              <a:cs typeface="Poppins"/>
              <a:sym typeface="Poppi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be39c741a6_0_16"/>
          <p:cNvSpPr txBox="1"/>
          <p:nvPr/>
        </p:nvSpPr>
        <p:spPr>
          <a:xfrm>
            <a:off x="838200" y="559750"/>
            <a:ext cx="10549500" cy="1046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dos </a:t>
            </a:r>
            <a:r>
              <a:rPr lang="es-419" sz="4400">
                <a:solidFill>
                  <a:srgbClr val="5EAA8F"/>
                </a:solidFill>
                <a:latin typeface="Oswald"/>
                <a:ea typeface="Oswald"/>
                <a:cs typeface="Oswald"/>
                <a:sym typeface="Oswald"/>
              </a:rPr>
              <a:t>casos </a:t>
            </a:r>
            <a:r>
              <a:rPr lang="es-419" sz="4400">
                <a:solidFill>
                  <a:srgbClr val="271357"/>
                </a:solidFill>
                <a:latin typeface="Oswald"/>
                <a:ea typeface="Oswald"/>
                <a:cs typeface="Oswald"/>
                <a:sym typeface="Oswald"/>
              </a:rPr>
              <a:t>PARA ANALIZAR (de la serie Mr. Robot)</a:t>
            </a:r>
            <a:endParaRPr b="0" i="0" sz="4400" u="none" cap="none" strike="noStrike">
              <a:solidFill>
                <a:srgbClr val="271357"/>
              </a:solidFill>
              <a:latin typeface="Oswald"/>
              <a:ea typeface="Oswald"/>
              <a:cs typeface="Oswald"/>
              <a:sym typeface="Oswald"/>
            </a:endParaRPr>
          </a:p>
        </p:txBody>
      </p:sp>
      <p:pic>
        <p:nvPicPr>
          <p:cNvPr id="137" name="Google Shape;137;gbe39c741a6_0_16"/>
          <p:cNvPicPr preferRelativeResize="0"/>
          <p:nvPr/>
        </p:nvPicPr>
        <p:blipFill rotWithShape="1">
          <a:blip r:embed="rId3">
            <a:alphaModFix/>
          </a:blip>
          <a:srcRect b="0" l="0" r="0" t="0"/>
          <a:stretch/>
        </p:blipFill>
        <p:spPr>
          <a:xfrm>
            <a:off x="6521400" y="4697500"/>
            <a:ext cx="2152650" cy="438150"/>
          </a:xfrm>
          <a:prstGeom prst="rect">
            <a:avLst/>
          </a:prstGeom>
          <a:noFill/>
          <a:ln>
            <a:noFill/>
          </a:ln>
        </p:spPr>
      </p:pic>
      <p:sp>
        <p:nvSpPr>
          <p:cNvPr id="138" name="Google Shape;138;gbe39c741a6_0_16"/>
          <p:cNvSpPr txBox="1"/>
          <p:nvPr/>
        </p:nvSpPr>
        <p:spPr>
          <a:xfrm>
            <a:off x="1028713" y="1669650"/>
            <a:ext cx="4601700" cy="1289700"/>
          </a:xfrm>
          <a:prstGeom prst="rect">
            <a:avLst/>
          </a:prstGeom>
          <a:noFill/>
          <a:ln>
            <a:noFill/>
          </a:ln>
        </p:spPr>
        <p:txBody>
          <a:bodyPr anchorCtr="0" anchor="t" bIns="45700" lIns="91425" spcFirstLastPara="1" rIns="91425" wrap="square" tIns="45700">
            <a:normAutofit/>
          </a:bodyPr>
          <a:lstStyle/>
          <a:p>
            <a:pPr indent="0" lvl="0" marL="0" rtl="0" algn="just">
              <a:lnSpc>
                <a:spcPct val="107916"/>
              </a:lnSpc>
              <a:spcBef>
                <a:spcPts val="0"/>
              </a:spcBef>
              <a:spcAft>
                <a:spcPts val="0"/>
              </a:spcAft>
              <a:buNone/>
            </a:pPr>
            <a:r>
              <a:rPr b="1" lang="es-419" sz="1700">
                <a:solidFill>
                  <a:schemeClr val="dk1"/>
                </a:solidFill>
                <a:latin typeface="Poppins"/>
                <a:ea typeface="Poppins"/>
                <a:cs typeface="Poppins"/>
                <a:sym typeface="Poppins"/>
              </a:rPr>
              <a:t>Primer caso.</a:t>
            </a:r>
            <a:r>
              <a:rPr lang="es-419" sz="1700">
                <a:solidFill>
                  <a:schemeClr val="dk1"/>
                </a:solidFill>
                <a:latin typeface="Poppins"/>
                <a:ea typeface="Poppins"/>
                <a:cs typeface="Poppins"/>
                <a:sym typeface="Poppins"/>
              </a:rPr>
              <a:t> El hacker llama a un usuario y se hace pasar por un oficial de fraudes de un banco, alegando que la cuenta del usuario fue comprometida.</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
        <p:nvSpPr>
          <p:cNvPr id="139" name="Google Shape;139;gbe39c741a6_0_16"/>
          <p:cNvSpPr txBox="1"/>
          <p:nvPr/>
        </p:nvSpPr>
        <p:spPr>
          <a:xfrm>
            <a:off x="6786000" y="1606150"/>
            <a:ext cx="4601700" cy="1289700"/>
          </a:xfrm>
          <a:prstGeom prst="rect">
            <a:avLst/>
          </a:prstGeom>
          <a:noFill/>
          <a:ln>
            <a:noFill/>
          </a:ln>
        </p:spPr>
        <p:txBody>
          <a:bodyPr anchorCtr="0" anchor="t" bIns="45700" lIns="91425" spcFirstLastPara="1" rIns="91425" wrap="square" tIns="45700">
            <a:normAutofit/>
          </a:bodyPr>
          <a:lstStyle/>
          <a:p>
            <a:pPr indent="0" lvl="0" marL="0" rtl="0" algn="just">
              <a:lnSpc>
                <a:spcPct val="107916"/>
              </a:lnSpc>
              <a:spcBef>
                <a:spcPts val="0"/>
              </a:spcBef>
              <a:spcAft>
                <a:spcPts val="0"/>
              </a:spcAft>
              <a:buNone/>
            </a:pPr>
            <a:r>
              <a:rPr b="1" lang="es-419" sz="1700">
                <a:solidFill>
                  <a:schemeClr val="dk1"/>
                </a:solidFill>
                <a:latin typeface="Poppins"/>
                <a:ea typeface="Poppins"/>
                <a:cs typeface="Poppins"/>
                <a:sym typeface="Poppins"/>
              </a:rPr>
              <a:t>Segundo</a:t>
            </a:r>
            <a:r>
              <a:rPr b="1" lang="es-419" sz="1700">
                <a:solidFill>
                  <a:schemeClr val="dk1"/>
                </a:solidFill>
                <a:latin typeface="Poppins"/>
                <a:ea typeface="Poppins"/>
                <a:cs typeface="Poppins"/>
                <a:sym typeface="Poppins"/>
              </a:rPr>
              <a:t> caso.</a:t>
            </a:r>
            <a:r>
              <a:rPr lang="es-419" sz="1700">
                <a:solidFill>
                  <a:schemeClr val="dk1"/>
                </a:solidFill>
                <a:latin typeface="Poppins"/>
                <a:ea typeface="Poppins"/>
                <a:cs typeface="Poppins"/>
                <a:sym typeface="Poppins"/>
              </a:rPr>
              <a:t> El hacker identifica una víctima que cree puede ser manipulada e intenta que esta abandone su puesto de trabajo para acceder a su terminal.</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pic>
        <p:nvPicPr>
          <p:cNvPr descr="A scene in Mr. Robot where Elliot is performing an act of social engineering." id="140" name="Google Shape;140;gbe39c741a6_0_16" title="Mr Robot - Social Engineering">
            <a:hlinkClick r:id="rId4"/>
          </p:cNvPr>
          <p:cNvPicPr preferRelativeResize="0"/>
          <p:nvPr/>
        </p:nvPicPr>
        <p:blipFill>
          <a:blip r:embed="rId5">
            <a:alphaModFix/>
          </a:blip>
          <a:stretch>
            <a:fillRect/>
          </a:stretch>
        </p:blipFill>
        <p:spPr>
          <a:xfrm>
            <a:off x="1303888" y="3242763"/>
            <a:ext cx="3564475" cy="2673350"/>
          </a:xfrm>
          <a:prstGeom prst="rect">
            <a:avLst/>
          </a:prstGeom>
          <a:noFill/>
          <a:ln>
            <a:noFill/>
          </a:ln>
        </p:spPr>
      </p:pic>
      <p:pic>
        <p:nvPicPr>
          <p:cNvPr descr="Las puertas son inventos fascinantes, le da entrada a la imaginación sin límites, antes de abrir cualquier puerta, un mundo lleno de posibilidades existe detrás de ellas y hasta que las abras se hacen realidad, tal potencial llega a nuestras mentes y aun así  una cerradura te impide todo esto.  &#10;&#10; En este vídeo, la maravillosa serie de mr robot nos muestra el infalible ataque de ingeniería social y lo importante de:&#10;&#10;1. formar a los empleados para que sepan oponer resistencia a los ataques de ingeniería social.&#10;&#10;2. Desarrollar una norma sencilla que establezca que siempre que alguien solicite una acción restringida (es decir, una acción que implique la interacción con equipo informático de la que no se conozcan las consecuencias), habrá que comprobar la identidad del solicitante de acuerdo con la política de la empresa.&#10;&#10;3. Desarrollar protocolos de seguridad claros y concisos que se apliquen sistemáticamente en toda la organización.&#10;De tal modo que para mitigar los ataques de ingeniería social se requiere una serie de esfuerzos coordinados.&#10;&#10;“Si conoces al enemigo y te conoces a ti mismo, no te pondrá en peligro ni cien batallas. Si no conoces al enemigo, pero te conoces a ti mismo, perderás una y ganaras otra. Si no te conoces a ti ni al enemigo estarás en peligro en todas la batallas”" id="141" name="Google Shape;141;gbe39c741a6_0_16" title="ingeniería social Mr Robot">
            <a:hlinkClick r:id="rId6"/>
          </p:cNvPr>
          <p:cNvPicPr preferRelativeResize="0"/>
          <p:nvPr/>
        </p:nvPicPr>
        <p:blipFill>
          <a:blip r:embed="rId7">
            <a:alphaModFix/>
          </a:blip>
          <a:stretch>
            <a:fillRect/>
          </a:stretch>
        </p:blipFill>
        <p:spPr>
          <a:xfrm>
            <a:off x="7266500" y="3185588"/>
            <a:ext cx="3640700" cy="2730525"/>
          </a:xfrm>
          <a:prstGeom prst="rect">
            <a:avLst/>
          </a:prstGeom>
          <a:noFill/>
          <a:ln>
            <a:noFill/>
          </a:ln>
        </p:spPr>
      </p:pic>
      <p:sp>
        <p:nvSpPr>
          <p:cNvPr id="142" name="Google Shape;142;gbe39c741a6_0_16"/>
          <p:cNvSpPr txBox="1"/>
          <p:nvPr/>
        </p:nvSpPr>
        <p:spPr>
          <a:xfrm>
            <a:off x="838200" y="6038200"/>
            <a:ext cx="4601700" cy="1289700"/>
          </a:xfrm>
          <a:prstGeom prst="rect">
            <a:avLst/>
          </a:prstGeom>
          <a:noFill/>
          <a:ln>
            <a:noFill/>
          </a:ln>
        </p:spPr>
        <p:txBody>
          <a:bodyPr anchorCtr="0" anchor="t" bIns="45700" lIns="91425" spcFirstLastPara="1" rIns="91425" wrap="square" tIns="45700">
            <a:normAutofit/>
          </a:bodyPr>
          <a:lstStyle/>
          <a:p>
            <a:pPr indent="0" lvl="0" marL="0" rtl="0" algn="just">
              <a:lnSpc>
                <a:spcPct val="107916"/>
              </a:lnSpc>
              <a:spcBef>
                <a:spcPts val="0"/>
              </a:spcBef>
              <a:spcAft>
                <a:spcPts val="0"/>
              </a:spcAft>
              <a:buNone/>
            </a:pPr>
            <a:r>
              <a:rPr lang="es-419" sz="1200">
                <a:solidFill>
                  <a:schemeClr val="dk1"/>
                </a:solidFill>
                <a:latin typeface="Poppins"/>
                <a:ea typeface="Poppins"/>
                <a:cs typeface="Poppins"/>
                <a:sym typeface="Poppins"/>
              </a:rPr>
              <a:t>Link: https://www.youtube.com/watch?v=s9jwOVGWWuk</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
        <p:nvSpPr>
          <p:cNvPr id="143" name="Google Shape;143;gbe39c741a6_0_16"/>
          <p:cNvSpPr txBox="1"/>
          <p:nvPr/>
        </p:nvSpPr>
        <p:spPr>
          <a:xfrm>
            <a:off x="6786000" y="6095350"/>
            <a:ext cx="4601700" cy="1289700"/>
          </a:xfrm>
          <a:prstGeom prst="rect">
            <a:avLst/>
          </a:prstGeom>
          <a:noFill/>
          <a:ln>
            <a:noFill/>
          </a:ln>
        </p:spPr>
        <p:txBody>
          <a:bodyPr anchorCtr="0" anchor="t" bIns="45700" lIns="91425" spcFirstLastPara="1" rIns="91425" wrap="square" tIns="45700">
            <a:normAutofit/>
          </a:bodyPr>
          <a:lstStyle/>
          <a:p>
            <a:pPr indent="0" lvl="0" marL="0" rtl="0" algn="just">
              <a:lnSpc>
                <a:spcPct val="107916"/>
              </a:lnSpc>
              <a:spcBef>
                <a:spcPts val="0"/>
              </a:spcBef>
              <a:spcAft>
                <a:spcPts val="0"/>
              </a:spcAft>
              <a:buNone/>
            </a:pPr>
            <a:r>
              <a:rPr lang="es-419" sz="1200">
                <a:solidFill>
                  <a:schemeClr val="dk1"/>
                </a:solidFill>
                <a:latin typeface="Poppins"/>
                <a:ea typeface="Poppins"/>
                <a:cs typeface="Poppins"/>
                <a:sym typeface="Poppins"/>
              </a:rPr>
              <a:t>Link: </a:t>
            </a:r>
            <a:r>
              <a:rPr lang="es-419" sz="1200">
                <a:solidFill>
                  <a:schemeClr val="dk1"/>
                </a:solidFill>
                <a:latin typeface="Poppins"/>
                <a:ea typeface="Poppins"/>
                <a:cs typeface="Poppins"/>
                <a:sym typeface="Poppins"/>
              </a:rPr>
              <a:t>https://www.youtube.com/watch?v=GIlS5eJHYNI</a:t>
            </a:r>
            <a:endParaRPr sz="12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be39c741a6_0_50"/>
          <p:cNvSpPr txBox="1"/>
          <p:nvPr/>
        </p:nvSpPr>
        <p:spPr>
          <a:xfrm>
            <a:off x="838200" y="559750"/>
            <a:ext cx="10549500" cy="10464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5EAA8F"/>
              </a:buClr>
              <a:buSzPts val="4400"/>
              <a:buFont typeface="Oswald"/>
              <a:buNone/>
            </a:pPr>
            <a:r>
              <a:rPr lang="es-419" sz="4400">
                <a:solidFill>
                  <a:srgbClr val="5EAA8F"/>
                </a:solidFill>
                <a:latin typeface="Oswald"/>
                <a:ea typeface="Oswald"/>
                <a:cs typeface="Oswald"/>
                <a:sym typeface="Oswald"/>
              </a:rPr>
              <a:t>dos casos </a:t>
            </a:r>
            <a:r>
              <a:rPr lang="es-419" sz="4400">
                <a:solidFill>
                  <a:srgbClr val="271357"/>
                </a:solidFill>
                <a:latin typeface="Oswald"/>
                <a:ea typeface="Oswald"/>
                <a:cs typeface="Oswald"/>
                <a:sym typeface="Oswald"/>
              </a:rPr>
              <a:t>PARA ANALIZAR (de la serie Mr. Robot)</a:t>
            </a:r>
            <a:endParaRPr b="0" i="0" sz="4400" u="none" cap="none" strike="noStrike">
              <a:solidFill>
                <a:srgbClr val="271357"/>
              </a:solidFill>
              <a:latin typeface="Oswald"/>
              <a:ea typeface="Oswald"/>
              <a:cs typeface="Oswald"/>
              <a:sym typeface="Oswald"/>
            </a:endParaRPr>
          </a:p>
        </p:txBody>
      </p:sp>
      <p:sp>
        <p:nvSpPr>
          <p:cNvPr id="149" name="Google Shape;149;gbe39c741a6_0_50"/>
          <p:cNvSpPr txBox="1"/>
          <p:nvPr/>
        </p:nvSpPr>
        <p:spPr>
          <a:xfrm>
            <a:off x="1018113" y="2784150"/>
            <a:ext cx="4601700" cy="1289700"/>
          </a:xfrm>
          <a:prstGeom prst="rect">
            <a:avLst/>
          </a:prstGeom>
          <a:noFill/>
          <a:ln>
            <a:noFill/>
          </a:ln>
        </p:spPr>
        <p:txBody>
          <a:bodyPr anchorCtr="0" anchor="t" bIns="45700" lIns="91425" spcFirstLastPara="1" rIns="91425" wrap="square" tIns="45700">
            <a:noAutofit/>
          </a:bodyPr>
          <a:lstStyle/>
          <a:p>
            <a:pPr indent="0" lvl="0" marL="0" rtl="0" algn="just">
              <a:lnSpc>
                <a:spcPct val="107916"/>
              </a:lnSpc>
              <a:spcBef>
                <a:spcPts val="0"/>
              </a:spcBef>
              <a:spcAft>
                <a:spcPts val="0"/>
              </a:spcAft>
              <a:buNone/>
            </a:pPr>
            <a:r>
              <a:rPr b="1" lang="es-419" sz="1700">
                <a:solidFill>
                  <a:schemeClr val="dk1"/>
                </a:solidFill>
                <a:latin typeface="Poppins"/>
                <a:ea typeface="Poppins"/>
                <a:cs typeface="Poppins"/>
                <a:sym typeface="Poppins"/>
              </a:rPr>
              <a:t>Primer caso.</a:t>
            </a:r>
            <a:r>
              <a:rPr lang="es-419" sz="1700">
                <a:solidFill>
                  <a:schemeClr val="dk1"/>
                </a:solidFill>
                <a:latin typeface="Poppins"/>
                <a:ea typeface="Poppins"/>
                <a:cs typeface="Poppins"/>
                <a:sym typeface="Poppins"/>
              </a:rPr>
              <a:t> Se trata de un ataque de tipo “pretexto”. El atacante elabora un contexto creíble para hacer preguntas personales para extraer información valiosa.</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
        <p:nvSpPr>
          <p:cNvPr id="150" name="Google Shape;150;gbe39c741a6_0_50"/>
          <p:cNvSpPr txBox="1"/>
          <p:nvPr/>
        </p:nvSpPr>
        <p:spPr>
          <a:xfrm>
            <a:off x="6786000" y="2784150"/>
            <a:ext cx="4601700" cy="1289700"/>
          </a:xfrm>
          <a:prstGeom prst="rect">
            <a:avLst/>
          </a:prstGeom>
          <a:noFill/>
          <a:ln>
            <a:noFill/>
          </a:ln>
        </p:spPr>
        <p:txBody>
          <a:bodyPr anchorCtr="0" anchor="t" bIns="45700" lIns="91425" spcFirstLastPara="1" rIns="91425" wrap="square" tIns="45700">
            <a:noAutofit/>
          </a:bodyPr>
          <a:lstStyle/>
          <a:p>
            <a:pPr indent="0" lvl="0" marL="0" rtl="0" algn="just">
              <a:lnSpc>
                <a:spcPct val="107916"/>
              </a:lnSpc>
              <a:spcBef>
                <a:spcPts val="0"/>
              </a:spcBef>
              <a:spcAft>
                <a:spcPts val="0"/>
              </a:spcAft>
              <a:buNone/>
            </a:pPr>
            <a:r>
              <a:rPr b="1" lang="es-419" sz="1700">
                <a:solidFill>
                  <a:schemeClr val="dk1"/>
                </a:solidFill>
                <a:latin typeface="Poppins"/>
                <a:ea typeface="Poppins"/>
                <a:cs typeface="Poppins"/>
                <a:sym typeface="Poppins"/>
              </a:rPr>
              <a:t>Segundo caso.</a:t>
            </a:r>
            <a:r>
              <a:rPr lang="es-419" sz="1700">
                <a:solidFill>
                  <a:schemeClr val="dk1"/>
                </a:solidFill>
                <a:latin typeface="Poppins"/>
                <a:ea typeface="Poppins"/>
                <a:cs typeface="Poppins"/>
                <a:sym typeface="Poppins"/>
              </a:rPr>
              <a:t> </a:t>
            </a:r>
            <a:r>
              <a:rPr lang="es-419" sz="1700">
                <a:solidFill>
                  <a:schemeClr val="dk1"/>
                </a:solidFill>
                <a:latin typeface="Poppins"/>
                <a:ea typeface="Poppins"/>
                <a:cs typeface="Poppins"/>
                <a:sym typeface="Poppins"/>
              </a:rPr>
              <a:t>El atacante busca explotar el miedo y manipular a la víctima. No obstante, la víctima es hábil aunque brinda acceso a una segunda víctima.</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0"/>
              </a:spcAft>
              <a:buNone/>
            </a:pPr>
            <a:r>
              <a:t/>
            </a:r>
            <a:endParaRPr sz="1700">
              <a:solidFill>
                <a:schemeClr val="dk1"/>
              </a:solidFill>
              <a:latin typeface="Poppins"/>
              <a:ea typeface="Poppins"/>
              <a:cs typeface="Poppins"/>
              <a:sym typeface="Poppins"/>
            </a:endParaRPr>
          </a:p>
          <a:p>
            <a:pPr indent="0" lvl="0" marL="0" rtl="0" algn="just">
              <a:lnSpc>
                <a:spcPct val="107916"/>
              </a:lnSpc>
              <a:spcBef>
                <a:spcPts val="800"/>
              </a:spcBef>
              <a:spcAft>
                <a:spcPts val="800"/>
              </a:spcAft>
              <a:buNone/>
            </a:pPr>
            <a:r>
              <a:t/>
            </a:r>
            <a:endParaRPr sz="2000">
              <a:solidFill>
                <a:srgbClr val="3F3F3F"/>
              </a:solidFill>
              <a:latin typeface="Poppins"/>
              <a:ea typeface="Poppins"/>
              <a:cs typeface="Poppins"/>
              <a:sym typeface="Poppins"/>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gafd61d6be8_0_114"/>
          <p:cNvPicPr preferRelativeResize="0"/>
          <p:nvPr/>
        </p:nvPicPr>
        <p:blipFill rotWithShape="1">
          <a:blip r:embed="rId3">
            <a:alphaModFix/>
          </a:blip>
          <a:srcRect b="0" l="0" r="0" t="0"/>
          <a:stretch/>
        </p:blipFill>
        <p:spPr>
          <a:xfrm>
            <a:off x="0" y="0"/>
            <a:ext cx="12191999" cy="6858000"/>
          </a:xfrm>
          <a:prstGeom prst="rect">
            <a:avLst/>
          </a:prstGeom>
          <a:noFill/>
          <a:ln>
            <a:noFill/>
          </a:ln>
        </p:spPr>
      </p:pic>
      <p:sp>
        <p:nvSpPr>
          <p:cNvPr id="156" name="Google Shape;156;gafd61d6be8_0_114"/>
          <p:cNvSpPr txBox="1"/>
          <p:nvPr>
            <p:ph type="title"/>
          </p:nvPr>
        </p:nvSpPr>
        <p:spPr>
          <a:xfrm>
            <a:off x="838200" y="3060350"/>
            <a:ext cx="10718700" cy="8343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Oswald"/>
              <a:buNone/>
            </a:pPr>
            <a:r>
              <a:rPr lang="es-419" sz="5300">
                <a:solidFill>
                  <a:schemeClr val="lt1"/>
                </a:solidFill>
                <a:latin typeface="Oswald"/>
                <a:ea typeface="Oswald"/>
                <a:cs typeface="Oswald"/>
                <a:sym typeface="Oswald"/>
              </a:rPr>
              <a:t>phi</a:t>
            </a:r>
            <a:r>
              <a:rPr lang="es-419" sz="5300">
                <a:solidFill>
                  <a:srgbClr val="5EAA8F"/>
                </a:solidFill>
                <a:latin typeface="Oswald"/>
                <a:ea typeface="Oswald"/>
                <a:cs typeface="Oswald"/>
                <a:sym typeface="Oswald"/>
              </a:rPr>
              <a:t>SHING</a:t>
            </a:r>
            <a:endParaRPr sz="5300">
              <a:solidFill>
                <a:srgbClr val="5EAA8F"/>
              </a:solidFill>
              <a:latin typeface="Oswald"/>
              <a:ea typeface="Oswald"/>
              <a:cs typeface="Oswald"/>
              <a:sym typeface="Oswald"/>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2021-01-26T14:50:47Z</dcterms:created>
  <dc:creator>BeStMaker Lazarte</dc:creator>
</cp:coreProperties>
</file>