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embeddedFontLst>
    <p:embeddedFont>
      <p:font typeface="Poppins"/>
      <p:regular r:id="rId33"/>
      <p:bold r:id="rId34"/>
      <p:italic r:id="rId35"/>
      <p:boldItalic r:id="rId36"/>
    </p:embeddedFont>
    <p:embeddedFont>
      <p:font typeface="Fira Sans"/>
      <p:regular r:id="rId37"/>
      <p:bold r:id="rId38"/>
      <p:italic r:id="rId39"/>
      <p:boldItalic r:id="rId40"/>
    </p:embeddedFont>
    <p:embeddedFont>
      <p:font typeface="Oswald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3" roundtripDataSignature="AMtx7mhho1XdNtDfq8+OgAcXNl7+y/e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-boldItalic.fntdata"/><Relationship Id="rId20" Type="http://schemas.openxmlformats.org/officeDocument/2006/relationships/slide" Target="slides/slide16.xml"/><Relationship Id="rId42" Type="http://schemas.openxmlformats.org/officeDocument/2006/relationships/font" Target="fonts/Oswald-bold.fntdata"/><Relationship Id="rId41" Type="http://schemas.openxmlformats.org/officeDocument/2006/relationships/font" Target="fonts/Oswald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customschemas.google.com/relationships/presentationmetadata" Target="meta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oppin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oppins-italic.fntdata"/><Relationship Id="rId12" Type="http://schemas.openxmlformats.org/officeDocument/2006/relationships/slide" Target="slides/slide8.xml"/><Relationship Id="rId34" Type="http://schemas.openxmlformats.org/officeDocument/2006/relationships/font" Target="fonts/Poppins-bold.fntdata"/><Relationship Id="rId15" Type="http://schemas.openxmlformats.org/officeDocument/2006/relationships/slide" Target="slides/slide11.xml"/><Relationship Id="rId37" Type="http://schemas.openxmlformats.org/officeDocument/2006/relationships/font" Target="fonts/FiraSans-regular.fntdata"/><Relationship Id="rId14" Type="http://schemas.openxmlformats.org/officeDocument/2006/relationships/slide" Target="slides/slide10.xml"/><Relationship Id="rId36" Type="http://schemas.openxmlformats.org/officeDocument/2006/relationships/font" Target="fonts/Poppins-boldItalic.fntdata"/><Relationship Id="rId17" Type="http://schemas.openxmlformats.org/officeDocument/2006/relationships/slide" Target="slides/slide13.xml"/><Relationship Id="rId39" Type="http://schemas.openxmlformats.org/officeDocument/2006/relationships/font" Target="fonts/FiraSans-italic.fntdata"/><Relationship Id="rId16" Type="http://schemas.openxmlformats.org/officeDocument/2006/relationships/slide" Target="slides/slide12.xml"/><Relationship Id="rId38" Type="http://schemas.openxmlformats.org/officeDocument/2006/relationships/font" Target="fonts/FiraSans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47378a1be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47378a1b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47378a1be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47378a1b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47378a1be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47378a1b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47378a1be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47378a1b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47378a1b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b47378a1be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47378a1b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47378a1b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47378a1be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47378a1b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47378a1be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47378a1b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47378a1be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47378a1b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47378a1be_0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47378a1b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47378a1be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47378a1be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47378a1be_0_2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b47378a1be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47378a1be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47378a1be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b47378a1be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b47378a1be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b47378a1be_0_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b47378a1be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47378a1be_0_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b47378a1be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b47378a1be_0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b47378a1be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47378a1be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47378a1b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47378a1be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47378a1b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47378a1be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47378a1b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47378a1be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47378a1b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47378a1be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47378a1b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47378a1b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b47378a1b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47378a1be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47378a1b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Relationship Id="rId6" Type="http://schemas.openxmlformats.org/officeDocument/2006/relationships/image" Target="../media/image29.png"/><Relationship Id="rId7" Type="http://schemas.openxmlformats.org/officeDocument/2006/relationships/image" Target="../media/image34.png"/><Relationship Id="rId8" Type="http://schemas.openxmlformats.org/officeDocument/2006/relationships/image" Target="../media/image4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ooni.io/get-involved/contribute-test-lists/" TargetMode="External"/><Relationship Id="rId4" Type="http://schemas.openxmlformats.org/officeDocument/2006/relationships/hyperlink" Target="https://github.com/citizenlab/test-lists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Relationship Id="rId5" Type="http://schemas.openxmlformats.org/officeDocument/2006/relationships/image" Target="../media/image43.png"/><Relationship Id="rId6" Type="http://schemas.openxmlformats.org/officeDocument/2006/relationships/image" Target="../media/image4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9779" y="462179"/>
            <a:ext cx="2492440" cy="165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039275" y="2601150"/>
            <a:ext cx="10274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Microcurso:</a:t>
            </a:r>
            <a:endParaRPr sz="4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Censura e interrupción de </a:t>
            </a:r>
            <a:r>
              <a:rPr lang="es-419" sz="65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REDES </a:t>
            </a:r>
            <a:endParaRPr sz="6500">
              <a:solidFill>
                <a:srgbClr val="5EAA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7775" y="5204900"/>
            <a:ext cx="1195900" cy="11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6936325" y="5417150"/>
            <a:ext cx="3022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OONI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Open Observatory of Network Interference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947575" y="495722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Contenidos desarrollados por: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b47378a1be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25" y="1304200"/>
            <a:ext cx="8069775" cy="424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b47378a1be_0_82"/>
          <p:cNvSpPr txBox="1"/>
          <p:nvPr/>
        </p:nvSpPr>
        <p:spPr>
          <a:xfrm>
            <a:off x="9419175" y="2106100"/>
            <a:ext cx="2561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Ejemplo: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Página bloqueada </a:t>
            </a:r>
            <a:r>
              <a:rPr lang="es-419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Referéndum</a:t>
            </a:r>
            <a:r>
              <a:rPr lang="es-419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la independencia de Cataluña (2017)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b47378a1be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00" y="999075"/>
            <a:ext cx="10269100" cy="49805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b47378a1be_0_89"/>
          <p:cNvSpPr txBox="1"/>
          <p:nvPr/>
        </p:nvSpPr>
        <p:spPr>
          <a:xfrm>
            <a:off x="10054175" y="2222525"/>
            <a:ext cx="1947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Ejemplo: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Bloqueos por proveedores de internet durante protestas en Belarus (2020) </a:t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47378a1be_0_96"/>
          <p:cNvSpPr txBox="1"/>
          <p:nvPr>
            <p:ph type="title"/>
          </p:nvPr>
        </p:nvSpPr>
        <p:spPr>
          <a:xfrm>
            <a:off x="838200" y="5238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42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LOS BLOQUEOS AFECTAN MÁS ALLÁ DEL ACCESO A LA INFORMACIÓN, </a:t>
            </a:r>
            <a:r>
              <a:rPr lang="es-419" sz="42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TAMBIÉN AFECTAN OTROS DERECHOS</a:t>
            </a:r>
            <a:endParaRPr>
              <a:solidFill>
                <a:srgbClr val="271357"/>
              </a:solidFill>
            </a:endParaRPr>
          </a:p>
        </p:txBody>
      </p:sp>
      <p:sp>
        <p:nvSpPr>
          <p:cNvPr id="163" name="Google Shape;163;gb47378a1be_0_96"/>
          <p:cNvSpPr txBox="1"/>
          <p:nvPr>
            <p:ph idx="1" type="body"/>
          </p:nvPr>
        </p:nvSpPr>
        <p:spPr>
          <a:xfrm>
            <a:off x="838200" y="21431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Se registraron bloqueos a páginas sobre minorías étnicas, religiosas y sexuales: 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Char char="●"/>
            </a:pP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Bloqueos a páginas religiosas (ej.  sitios Baha’i en Iran)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Char char="●"/>
            </a:pP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Bloqueos a grupos de minorías étnicas (ej. sitios Baluch and Hazara en Pakistan)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Char char="●"/>
            </a:pP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Bloqueos a comunidades </a:t>
            </a:r>
            <a:r>
              <a:rPr b="1" lang="es-419" sz="2400">
                <a:latin typeface="Poppins"/>
                <a:ea typeface="Poppins"/>
                <a:cs typeface="Poppins"/>
                <a:sym typeface="Poppins"/>
              </a:rPr>
              <a:t>LGBTIQ</a:t>
            </a: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 (ej. casos de censura en Indonesia, Malaysia, Russia, Saudi Arabia)</a:t>
            </a:r>
            <a:endParaRPr sz="3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47378a1be_0_101"/>
          <p:cNvSpPr txBox="1"/>
          <p:nvPr>
            <p:ph type="title"/>
          </p:nvPr>
        </p:nvSpPr>
        <p:spPr>
          <a:xfrm>
            <a:off x="838200" y="5238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2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DIFICULTADES Y OPACIDADES</a:t>
            </a:r>
            <a:r>
              <a:rPr lang="es-419" sz="42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PARA DETECTAR LA CENSURA</a:t>
            </a:r>
            <a:endParaRPr>
              <a:solidFill>
                <a:srgbClr val="271357"/>
              </a:solidFill>
            </a:endParaRPr>
          </a:p>
        </p:txBody>
      </p:sp>
      <p:sp>
        <p:nvSpPr>
          <p:cNvPr id="169" name="Google Shape;169;gb47378a1be_0_101"/>
          <p:cNvSpPr txBox="1"/>
          <p:nvPr>
            <p:ph idx="1" type="body"/>
          </p:nvPr>
        </p:nvSpPr>
        <p:spPr>
          <a:xfrm>
            <a:off x="838200" y="21431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Es difícil poder detectar bloqueos a páginas y servicios que no son populares o son poco conocidos. 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Los casos de censura a internet no son iguales en todos los países y en todas las redes, tienen sus propias particularidades y técnicas.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La mayoría de las técnicas de censura son imperceptibles y difíciles de detectar.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La interrupción a redes genera varios daños colaterales. 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s-419" sz="1800">
                <a:latin typeface="Poppins"/>
                <a:ea typeface="Poppins"/>
                <a:cs typeface="Poppins"/>
                <a:sym typeface="Poppins"/>
              </a:rPr>
              <a:t>Confusiones entre la dificultad de acceso a una página web o servicio y los casos de censura real. 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b47378a1be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b47378a1be_0_69"/>
          <p:cNvSpPr txBox="1"/>
          <p:nvPr>
            <p:ph type="title"/>
          </p:nvPr>
        </p:nvSpPr>
        <p:spPr>
          <a:xfrm>
            <a:off x="838200" y="27662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s-419" sz="5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¿CÓMO DETECTAR </a:t>
            </a:r>
            <a:r>
              <a:rPr lang="es-419" sz="51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CENSURA EN INTERNET?</a:t>
            </a:r>
            <a:endParaRPr sz="5100">
              <a:solidFill>
                <a:srgbClr val="5EAA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/>
        </p:nvSpPr>
        <p:spPr>
          <a:xfrm>
            <a:off x="838200" y="55974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¿QUIÉNES MIDEN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CENSURA EN INTERNET</a:t>
            </a: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6075" y="4824525"/>
            <a:ext cx="21526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6425" y="1725693"/>
            <a:ext cx="26955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"/>
          <p:cNvSpPr/>
          <p:nvPr/>
        </p:nvSpPr>
        <p:spPr>
          <a:xfrm>
            <a:off x="7979853" y="2599824"/>
            <a:ext cx="1383600" cy="119100"/>
          </a:xfrm>
          <a:prstGeom prst="rect">
            <a:avLst/>
          </a:prstGeom>
          <a:solidFill>
            <a:srgbClr val="5EAA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10808473" y="5183358"/>
            <a:ext cx="1383527" cy="119074"/>
          </a:xfrm>
          <a:prstGeom prst="rect">
            <a:avLst/>
          </a:prstGeom>
          <a:solidFill>
            <a:srgbClr val="2713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6550" y="2037849"/>
            <a:ext cx="2971250" cy="34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3913" y="2042253"/>
            <a:ext cx="3401975" cy="34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09799" y="2037850"/>
            <a:ext cx="3401950" cy="3410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47378a1be_0_11"/>
          <p:cNvSpPr/>
          <p:nvPr/>
        </p:nvSpPr>
        <p:spPr>
          <a:xfrm>
            <a:off x="62825" y="5171975"/>
            <a:ext cx="1730700" cy="331200"/>
          </a:xfrm>
          <a:prstGeom prst="rect">
            <a:avLst/>
          </a:prstGeom>
          <a:solidFill>
            <a:srgbClr val="434343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3" name="Google Shape;193;gb47378a1b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100" y="848375"/>
            <a:ext cx="11623976" cy="45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b47378a1be_0_11"/>
          <p:cNvSpPr/>
          <p:nvPr/>
        </p:nvSpPr>
        <p:spPr>
          <a:xfrm>
            <a:off x="7441525" y="3318200"/>
            <a:ext cx="4284900" cy="1223700"/>
          </a:xfrm>
          <a:prstGeom prst="rect">
            <a:avLst/>
          </a:prstGeom>
          <a:solidFill>
            <a:srgbClr val="434343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b47378a1be_0_11"/>
          <p:cNvSpPr/>
          <p:nvPr/>
        </p:nvSpPr>
        <p:spPr>
          <a:xfrm>
            <a:off x="7531528" y="3324792"/>
            <a:ext cx="41049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rgbClr val="F2F2F2"/>
                </a:solidFill>
                <a:latin typeface="Fira Sans"/>
                <a:ea typeface="Fira Sans"/>
                <a:cs typeface="Fira Sans"/>
                <a:sym typeface="Fira Sans"/>
              </a:rPr>
              <a:t>Desde 2012, la comunidad OONI ha recopilado millones de mediciones de red de más de 200 países, arrojando luz sobre muchos casos de censura de Internet en todo el mundo.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b47378a1be_0_11"/>
          <p:cNvSpPr/>
          <p:nvPr/>
        </p:nvSpPr>
        <p:spPr>
          <a:xfrm>
            <a:off x="122100" y="1375100"/>
            <a:ext cx="4284900" cy="1223700"/>
          </a:xfrm>
          <a:prstGeom prst="rect">
            <a:avLst/>
          </a:prstGeom>
          <a:solidFill>
            <a:srgbClr val="434343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</a:rPr>
              <a:t>Proyecto de software libre destinado a potenciar los esfuerzos descentralizados para aumentar la transparencia de la censura en Internet en todo el mundo.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7" name="Google Shape;197;gb47378a1be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206" y="4081033"/>
            <a:ext cx="1034079" cy="103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b47378a1be_0_11"/>
          <p:cNvSpPr/>
          <p:nvPr/>
        </p:nvSpPr>
        <p:spPr>
          <a:xfrm>
            <a:off x="62837" y="5225525"/>
            <a:ext cx="1730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1500" u="sng" strike="noStrike">
                <a:solidFill>
                  <a:srgbClr val="F2F2F2"/>
                </a:solidFill>
                <a:latin typeface="Fira Sans"/>
                <a:ea typeface="Fira Sans"/>
                <a:cs typeface="Fira Sans"/>
                <a:sym typeface="Fira Sans"/>
              </a:rPr>
              <a:t>https://ooni.</a:t>
            </a:r>
            <a:r>
              <a:rPr lang="es-419" sz="1500" u="sng">
                <a:solidFill>
                  <a:srgbClr val="F2F2F2"/>
                </a:solidFill>
                <a:latin typeface="Fira Sans"/>
                <a:ea typeface="Fira Sans"/>
                <a:cs typeface="Fira Sans"/>
                <a:sym typeface="Fira Sans"/>
              </a:rPr>
              <a:t>org/</a:t>
            </a:r>
            <a:r>
              <a:rPr b="0" lang="es-419" sz="1500" strike="noStrike">
                <a:solidFill>
                  <a:srgbClr val="F2F2F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b47378a1be_0_11"/>
          <p:cNvSpPr txBox="1"/>
          <p:nvPr/>
        </p:nvSpPr>
        <p:spPr>
          <a:xfrm>
            <a:off x="2521187" y="5690492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latin typeface="Fira Sans"/>
                <a:ea typeface="Fira Sans"/>
                <a:cs typeface="Fira Sans"/>
                <a:sym typeface="Fira Sans"/>
              </a:rPr>
              <a:t>OONI: Open Observatory of Network Interference</a:t>
            </a:r>
            <a:endParaRPr b="1" sz="30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47378a1be_0_106"/>
          <p:cNvSpPr/>
          <p:nvPr/>
        </p:nvSpPr>
        <p:spPr>
          <a:xfrm>
            <a:off x="0" y="5132925"/>
            <a:ext cx="12192000" cy="172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b47378a1be_0_106"/>
          <p:cNvSpPr txBox="1"/>
          <p:nvPr/>
        </p:nvSpPr>
        <p:spPr>
          <a:xfrm>
            <a:off x="751400" y="5533350"/>
            <a:ext cx="10943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OONI Probe (Herramienta y aplicación para medición)</a:t>
            </a:r>
            <a:endParaRPr b="1" sz="3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6" name="Google Shape;206;gb47378a1be_0_106"/>
          <p:cNvSpPr txBox="1"/>
          <p:nvPr/>
        </p:nvSpPr>
        <p:spPr>
          <a:xfrm>
            <a:off x="1661575" y="6228839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github.com/ooni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" name="Google Shape;207;gb47378a1be_0_106"/>
          <p:cNvSpPr txBox="1"/>
          <p:nvPr/>
        </p:nvSpPr>
        <p:spPr>
          <a:xfrm>
            <a:off x="625293" y="1016951"/>
            <a:ext cx="4706400" cy="3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8" name="Google Shape;208;gb47378a1be_0_106"/>
          <p:cNvSpPr txBox="1"/>
          <p:nvPr/>
        </p:nvSpPr>
        <p:spPr>
          <a:xfrm>
            <a:off x="8604174" y="4679952"/>
            <a:ext cx="3587700" cy="453000"/>
          </a:xfrm>
          <a:prstGeom prst="rect">
            <a:avLst/>
          </a:prstGeom>
          <a:solidFill>
            <a:srgbClr val="343A4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https://ooni.org/install/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09" name="Google Shape;209;gb47378a1be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704" y="152400"/>
            <a:ext cx="2391280" cy="460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b47378a1be_0_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509" y="343698"/>
            <a:ext cx="6076262" cy="383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b47378a1be_0_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51" y="1001643"/>
            <a:ext cx="1100365" cy="125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b47378a1be_0_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186" y="2558109"/>
            <a:ext cx="917106" cy="104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b47378a1be_0_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8395" y="863157"/>
            <a:ext cx="917106" cy="104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b47378a1be_0_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85118" y="2410770"/>
            <a:ext cx="1100365" cy="1048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47378a1be_0_132"/>
          <p:cNvSpPr/>
          <p:nvPr/>
        </p:nvSpPr>
        <p:spPr>
          <a:xfrm>
            <a:off x="0" y="5132925"/>
            <a:ext cx="12192000" cy="172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b47378a1be_0_132"/>
          <p:cNvSpPr txBox="1"/>
          <p:nvPr/>
        </p:nvSpPr>
        <p:spPr>
          <a:xfrm>
            <a:off x="751400" y="5533350"/>
            <a:ext cx="10943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3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OONI Probe pruebas que realiza</a:t>
            </a:r>
            <a:endParaRPr b="1" sz="3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1" name="Google Shape;221;gb47378a1be_0_132"/>
          <p:cNvSpPr txBox="1"/>
          <p:nvPr/>
        </p:nvSpPr>
        <p:spPr>
          <a:xfrm>
            <a:off x="1661575" y="6228839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github.com/ooni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2" name="Google Shape;222;gb47378a1be_0_132"/>
          <p:cNvSpPr/>
          <p:nvPr/>
        </p:nvSpPr>
        <p:spPr>
          <a:xfrm>
            <a:off x="878399" y="2172293"/>
            <a:ext cx="24843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1500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Bloqueo de </a:t>
            </a:r>
            <a:r>
              <a:rPr b="0" lang="es-419" sz="1500" strike="noStrike">
                <a:solidFill>
                  <a:srgbClr val="0588CB"/>
                </a:solidFill>
                <a:latin typeface="Fira Sans"/>
                <a:ea typeface="Fira Sans"/>
                <a:cs typeface="Fira Sans"/>
                <a:sym typeface="Fira Sans"/>
              </a:rPr>
              <a:t>páginas web </a:t>
            </a:r>
            <a:endParaRPr b="0" sz="1200" strike="noStrike">
              <a:solidFill>
                <a:srgbClr val="0588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b47378a1be_0_132"/>
          <p:cNvSpPr/>
          <p:nvPr/>
        </p:nvSpPr>
        <p:spPr>
          <a:xfrm>
            <a:off x="4020692" y="2058143"/>
            <a:ext cx="3508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1500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Bloqueo de aplicaciones de </a:t>
            </a:r>
            <a:r>
              <a:rPr b="0" lang="es-419" sz="1500" strike="noStrike">
                <a:solidFill>
                  <a:srgbClr val="0588CB"/>
                </a:solidFill>
                <a:latin typeface="Fira Sans"/>
                <a:ea typeface="Fira Sans"/>
                <a:cs typeface="Fira Sans"/>
                <a:sym typeface="Fira Sans"/>
              </a:rPr>
              <a:t>mensajería instantánea</a:t>
            </a:r>
            <a:r>
              <a:rPr lang="es-419" sz="1500">
                <a:solidFill>
                  <a:srgbClr val="0588CB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sz="1200" strike="noStrike">
              <a:solidFill>
                <a:srgbClr val="0588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b47378a1be_0_132"/>
          <p:cNvSpPr/>
          <p:nvPr/>
        </p:nvSpPr>
        <p:spPr>
          <a:xfrm>
            <a:off x="7956761" y="2172305"/>
            <a:ext cx="3598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Fira Sans"/>
                <a:ea typeface="Fira Sans"/>
                <a:cs typeface="Fira Sans"/>
                <a:sym typeface="Fira Sans"/>
              </a:rPr>
              <a:t>Bloqueo de herramientas para saltar la </a:t>
            </a:r>
            <a:r>
              <a:rPr lang="es-419" sz="1500">
                <a:solidFill>
                  <a:srgbClr val="0588CB"/>
                </a:solidFill>
                <a:latin typeface="Fira Sans"/>
                <a:ea typeface="Fira Sans"/>
                <a:cs typeface="Fira Sans"/>
                <a:sym typeface="Fira Sans"/>
              </a:rPr>
              <a:t>censura y vigilancia</a:t>
            </a:r>
            <a:endParaRPr b="0" sz="1200" strike="noStrike">
              <a:solidFill>
                <a:srgbClr val="0588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b47378a1be_0_132"/>
          <p:cNvSpPr/>
          <p:nvPr/>
        </p:nvSpPr>
        <p:spPr>
          <a:xfrm>
            <a:off x="2310029" y="4565168"/>
            <a:ext cx="31167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b47378a1be_0_132"/>
          <p:cNvSpPr/>
          <p:nvPr/>
        </p:nvSpPr>
        <p:spPr>
          <a:xfrm>
            <a:off x="3022411" y="4417981"/>
            <a:ext cx="56652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Fira Sans"/>
                <a:ea typeface="Fira Sans"/>
                <a:cs typeface="Fira Sans"/>
                <a:sym typeface="Fira Sans"/>
              </a:rPr>
              <a:t>Toma de medida de la </a:t>
            </a:r>
            <a:r>
              <a:rPr lang="es-419" sz="1500">
                <a:solidFill>
                  <a:srgbClr val="0588CB"/>
                </a:solidFill>
                <a:latin typeface="Fira Sans"/>
                <a:ea typeface="Fira Sans"/>
                <a:cs typeface="Fira Sans"/>
                <a:sym typeface="Fira Sans"/>
              </a:rPr>
              <a:t>velocidad y funcionamiento</a:t>
            </a:r>
            <a:r>
              <a:rPr lang="es-419" sz="1500">
                <a:latin typeface="Fira Sans"/>
                <a:ea typeface="Fira Sans"/>
                <a:cs typeface="Fira Sans"/>
                <a:sym typeface="Fira Sans"/>
              </a:rPr>
              <a:t> de la red 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b47378a1be_0_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328" y="472616"/>
            <a:ext cx="1594428" cy="155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b47378a1be_0_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878" y="522825"/>
            <a:ext cx="1594427" cy="145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b47378a1be_0_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5729" y="582510"/>
            <a:ext cx="1340534" cy="133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b47378a1be_0_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8634" y="2707419"/>
            <a:ext cx="852718" cy="169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47378a1be_0_155"/>
          <p:cNvSpPr/>
          <p:nvPr/>
        </p:nvSpPr>
        <p:spPr>
          <a:xfrm>
            <a:off x="0" y="5132925"/>
            <a:ext cx="12192000" cy="172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b47378a1be_0_155"/>
          <p:cNvSpPr txBox="1"/>
          <p:nvPr/>
        </p:nvSpPr>
        <p:spPr>
          <a:xfrm>
            <a:off x="751400" y="5533350"/>
            <a:ext cx="10943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Riesgos de usar OONI</a:t>
            </a:r>
            <a:endParaRPr b="1" sz="3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7" name="Google Shape;237;gb47378a1be_0_155"/>
          <p:cNvSpPr txBox="1"/>
          <p:nvPr/>
        </p:nvSpPr>
        <p:spPr>
          <a:xfrm>
            <a:off x="1661575" y="6228839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github.com/ooni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8" name="Google Shape;238;gb47378a1be_0_155"/>
          <p:cNvSpPr txBox="1"/>
          <p:nvPr/>
        </p:nvSpPr>
        <p:spPr>
          <a:xfrm>
            <a:off x="1598100" y="677325"/>
            <a:ext cx="89958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</a:pP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OONI Probe es una herramienta de medición, no es una herramienta de privacidad. 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</a:pP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Cualquier empresa con capacidad de monitorear el tráfico de información (Ej. empresa de internet), sabrá que estamos ejecutando OONI Probe. 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</a:pP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Los tipos de URLs analizados incluyen sitios provocativos o censurables (por ejemplo, pornografía).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</a:pP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Por defecto, las mediciones de OONI se publican abiertamente.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gb47378a1be_0_155"/>
          <p:cNvSpPr txBox="1"/>
          <p:nvPr/>
        </p:nvSpPr>
        <p:spPr>
          <a:xfrm>
            <a:off x="9521100" y="4778925"/>
            <a:ext cx="2670900" cy="354000"/>
          </a:xfrm>
          <a:prstGeom prst="rect">
            <a:avLst/>
          </a:prstGeom>
          <a:solidFill>
            <a:srgbClr val="343A4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https://ooni.org/about/risks/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>
            <p:ph type="title"/>
          </p:nvPr>
        </p:nvSpPr>
        <p:spPr>
          <a:xfrm>
            <a:off x="838200" y="27662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s-419" sz="5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¿QUÉ ES LA </a:t>
            </a:r>
            <a:r>
              <a:rPr lang="es-419" sz="51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CENSURA EN INTERNET?</a:t>
            </a:r>
            <a:endParaRPr sz="5100">
              <a:solidFill>
                <a:srgbClr val="5EAA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47378a1be_0_174"/>
          <p:cNvSpPr/>
          <p:nvPr/>
        </p:nvSpPr>
        <p:spPr>
          <a:xfrm>
            <a:off x="0" y="5132925"/>
            <a:ext cx="12192000" cy="172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b47378a1be_0_174"/>
          <p:cNvSpPr txBox="1"/>
          <p:nvPr/>
        </p:nvSpPr>
        <p:spPr>
          <a:xfrm>
            <a:off x="751400" y="5533350"/>
            <a:ext cx="10943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Opciones para escoger</a:t>
            </a:r>
            <a:endParaRPr b="1" sz="3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6" name="Google Shape;246;gb47378a1be_0_174"/>
          <p:cNvSpPr txBox="1"/>
          <p:nvPr/>
        </p:nvSpPr>
        <p:spPr>
          <a:xfrm>
            <a:off x="1661575" y="6228839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github.com/ooni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7" name="Google Shape;247;gb47378a1be_0_174"/>
          <p:cNvSpPr/>
          <p:nvPr/>
        </p:nvSpPr>
        <p:spPr>
          <a:xfrm>
            <a:off x="917525" y="984262"/>
            <a:ext cx="27708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419" sz="1500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Contribu</a:t>
            </a:r>
            <a:r>
              <a:rPr lang="es-419" sz="1500">
                <a:latin typeface="Fira Sans"/>
                <a:ea typeface="Fira Sans"/>
                <a:cs typeface="Fira Sans"/>
                <a:sym typeface="Fira Sans"/>
              </a:rPr>
              <a:t>ye a nuestras listas de páginas web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b47378a1be_0_174"/>
          <p:cNvSpPr/>
          <p:nvPr/>
        </p:nvSpPr>
        <p:spPr>
          <a:xfrm>
            <a:off x="4282648" y="899612"/>
            <a:ext cx="36267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latin typeface="Fira Sans"/>
                <a:ea typeface="Fira Sans"/>
                <a:cs typeface="Fira Sans"/>
                <a:sym typeface="Fira Sans"/>
              </a:rPr>
              <a:t>Tipos de pruebas que realiza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b47378a1be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1990" y="1898405"/>
            <a:ext cx="611312" cy="73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b47378a1be_0_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8503" y="1898405"/>
            <a:ext cx="712925" cy="73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b47378a1be_0_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9182" y="2865398"/>
            <a:ext cx="404117" cy="73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b47378a1be_0_1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99316" y="2943871"/>
            <a:ext cx="611314" cy="57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b47378a1be_0_1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74685" y="1898407"/>
            <a:ext cx="1839076" cy="172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b47378a1be_0_1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34006" y="1522669"/>
            <a:ext cx="1785351" cy="197010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b47378a1be_0_174"/>
          <p:cNvSpPr txBox="1"/>
          <p:nvPr/>
        </p:nvSpPr>
        <p:spPr>
          <a:xfrm>
            <a:off x="8373727" y="984249"/>
            <a:ext cx="2968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Fira Sans"/>
                <a:ea typeface="Fira Sans"/>
                <a:cs typeface="Fira Sans"/>
                <a:sym typeface="Fira Sans"/>
              </a:rPr>
              <a:t>Aspectos d e seguridad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6" name="Google Shape;256;gb47378a1be_0_174"/>
          <p:cNvSpPr txBox="1"/>
          <p:nvPr/>
        </p:nvSpPr>
        <p:spPr>
          <a:xfrm>
            <a:off x="8373736" y="4698684"/>
            <a:ext cx="3935700" cy="520800"/>
          </a:xfrm>
          <a:prstGeom prst="rect">
            <a:avLst/>
          </a:prstGeom>
          <a:solidFill>
            <a:srgbClr val="343A4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https://ooni.org/about/data-policy/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47378a1be_0_192"/>
          <p:cNvSpPr txBox="1"/>
          <p:nvPr>
            <p:ph idx="1" type="body"/>
          </p:nvPr>
        </p:nvSpPr>
        <p:spPr>
          <a:xfrm>
            <a:off x="891100" y="12012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Char char="●"/>
            </a:pPr>
            <a:r>
              <a:rPr b="1" lang="es-419" sz="2400">
                <a:latin typeface="Poppins"/>
                <a:ea typeface="Poppins"/>
                <a:cs typeface="Poppins"/>
                <a:sym typeface="Poppins"/>
              </a:rPr>
              <a:t>Lista global: </a:t>
            </a: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 sitios web con relevancia internacional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Char char="●"/>
            </a:pPr>
            <a:r>
              <a:rPr b="1" lang="es-419" sz="2400">
                <a:latin typeface="Poppins"/>
                <a:ea typeface="Poppins"/>
                <a:cs typeface="Poppins"/>
                <a:sym typeface="Poppins"/>
              </a:rPr>
              <a:t>Listas específicas por país. </a:t>
            </a: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Sitios web que son más relevante en relación al país de donde es la persona. 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Char char="●"/>
            </a:pPr>
            <a:r>
              <a:rPr b="1" lang="es-419" sz="2400">
                <a:latin typeface="Poppins"/>
                <a:ea typeface="Poppins"/>
                <a:cs typeface="Poppins"/>
                <a:sym typeface="Poppins"/>
              </a:rPr>
              <a:t>¿Cómo contibuir a las listas de sitios</a:t>
            </a: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s-419" sz="2400" u="sng">
                <a:solidFill>
                  <a:srgbClr val="0588CB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https://ooni.org/get-involved/contribute-test-lists/</a:t>
            </a:r>
            <a:endParaRPr sz="2400">
              <a:solidFill>
                <a:srgbClr val="0588C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588C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Char char="●"/>
            </a:pPr>
            <a:r>
              <a:rPr b="1" lang="es-419" sz="2400">
                <a:latin typeface="Poppins"/>
                <a:ea typeface="Poppins"/>
                <a:cs typeface="Poppins"/>
                <a:sym typeface="Poppins"/>
              </a:rPr>
              <a:t>Citizen Lab GitHub</a:t>
            </a: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-419" sz="2400">
                <a:latin typeface="Poppins"/>
                <a:ea typeface="Poppins"/>
                <a:cs typeface="Poppins"/>
                <a:sym typeface="Poppins"/>
              </a:rPr>
              <a:t>repo</a:t>
            </a:r>
            <a:r>
              <a:rPr lang="es-419" sz="2400"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s-419" sz="2400" u="sng">
                <a:solidFill>
                  <a:srgbClr val="0588CB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https://github.com/citizenlab/test-lists</a:t>
            </a:r>
            <a:endParaRPr sz="32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gb47378a1be_0_192"/>
          <p:cNvSpPr/>
          <p:nvPr/>
        </p:nvSpPr>
        <p:spPr>
          <a:xfrm>
            <a:off x="0" y="5132925"/>
            <a:ext cx="12192000" cy="172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b47378a1be_0_192"/>
          <p:cNvSpPr txBox="1"/>
          <p:nvPr/>
        </p:nvSpPr>
        <p:spPr>
          <a:xfrm>
            <a:off x="751400" y="5533350"/>
            <a:ext cx="10943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Listas de sitios que son actualmente medidos con la aplicación</a:t>
            </a:r>
            <a:endParaRPr b="1" sz="3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4" name="Google Shape;264;gb47378a1be_0_192"/>
          <p:cNvSpPr txBox="1"/>
          <p:nvPr/>
        </p:nvSpPr>
        <p:spPr>
          <a:xfrm>
            <a:off x="1661575" y="6228839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github.com/ooni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47378a1be_0_202"/>
          <p:cNvSpPr/>
          <p:nvPr/>
        </p:nvSpPr>
        <p:spPr>
          <a:xfrm>
            <a:off x="0" y="5132925"/>
            <a:ext cx="12192000" cy="172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b47378a1be_0_202"/>
          <p:cNvSpPr txBox="1"/>
          <p:nvPr/>
        </p:nvSpPr>
        <p:spPr>
          <a:xfrm>
            <a:off x="751400" y="5533350"/>
            <a:ext cx="10943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Con la aplicación puedes escoger que sitios evaluar</a:t>
            </a:r>
            <a:endParaRPr b="1" sz="3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1" name="Google Shape;271;gb47378a1be_0_202"/>
          <p:cNvSpPr txBox="1"/>
          <p:nvPr/>
        </p:nvSpPr>
        <p:spPr>
          <a:xfrm>
            <a:off x="1661575" y="6228839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github.com/ooni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2" name="Google Shape;272;gb47378a1be_0_202"/>
          <p:cNvSpPr/>
          <p:nvPr/>
        </p:nvSpPr>
        <p:spPr>
          <a:xfrm>
            <a:off x="1665800" y="2247000"/>
            <a:ext cx="2608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b47378a1be_0_202"/>
          <p:cNvSpPr/>
          <p:nvPr/>
        </p:nvSpPr>
        <p:spPr>
          <a:xfrm>
            <a:off x="4818382" y="2247000"/>
            <a:ext cx="3414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b47378a1be_0_202"/>
          <p:cNvSpPr/>
          <p:nvPr/>
        </p:nvSpPr>
        <p:spPr>
          <a:xfrm>
            <a:off x="8310470" y="2309817"/>
            <a:ext cx="3501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b47378a1be_0_202"/>
          <p:cNvSpPr/>
          <p:nvPr/>
        </p:nvSpPr>
        <p:spPr>
          <a:xfrm>
            <a:off x="3432806" y="4484242"/>
            <a:ext cx="2475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b47378a1be_0_202"/>
          <p:cNvSpPr/>
          <p:nvPr/>
        </p:nvSpPr>
        <p:spPr>
          <a:xfrm>
            <a:off x="6325478" y="4377490"/>
            <a:ext cx="34140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b47378a1be_0_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495" y="463551"/>
            <a:ext cx="2645205" cy="44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b47378a1be_0_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5384" y="494993"/>
            <a:ext cx="2608145" cy="4429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b47378a1be_0_234"/>
          <p:cNvSpPr/>
          <p:nvPr/>
        </p:nvSpPr>
        <p:spPr>
          <a:xfrm>
            <a:off x="0" y="5132925"/>
            <a:ext cx="12192000" cy="172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b47378a1be_0_234"/>
          <p:cNvSpPr txBox="1"/>
          <p:nvPr/>
        </p:nvSpPr>
        <p:spPr>
          <a:xfrm>
            <a:off x="751400" y="5533350"/>
            <a:ext cx="10943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Coordina y programa cómo realizarás tus pruebas OONI </a:t>
            </a:r>
            <a:endParaRPr b="1" sz="3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5" name="Google Shape;285;gb47378a1be_0_234"/>
          <p:cNvSpPr txBox="1"/>
          <p:nvPr/>
        </p:nvSpPr>
        <p:spPr>
          <a:xfrm>
            <a:off x="1661575" y="6228839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github.com/ooni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6" name="Google Shape;286;gb47378a1be_0_234"/>
          <p:cNvSpPr/>
          <p:nvPr/>
        </p:nvSpPr>
        <p:spPr>
          <a:xfrm>
            <a:off x="1665800" y="2247000"/>
            <a:ext cx="2608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b47378a1be_0_234"/>
          <p:cNvSpPr/>
          <p:nvPr/>
        </p:nvSpPr>
        <p:spPr>
          <a:xfrm>
            <a:off x="4818382" y="2247000"/>
            <a:ext cx="3414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b47378a1be_0_234"/>
          <p:cNvSpPr/>
          <p:nvPr/>
        </p:nvSpPr>
        <p:spPr>
          <a:xfrm>
            <a:off x="8310470" y="2309817"/>
            <a:ext cx="3501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b47378a1be_0_234"/>
          <p:cNvSpPr/>
          <p:nvPr/>
        </p:nvSpPr>
        <p:spPr>
          <a:xfrm>
            <a:off x="3432806" y="4484242"/>
            <a:ext cx="2475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gb47378a1be_0_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375" y="0"/>
            <a:ext cx="10447081" cy="504910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b47378a1be_0_234"/>
          <p:cNvSpPr txBox="1"/>
          <p:nvPr/>
        </p:nvSpPr>
        <p:spPr>
          <a:xfrm>
            <a:off x="8487944" y="4683681"/>
            <a:ext cx="3608700" cy="449100"/>
          </a:xfrm>
          <a:prstGeom prst="rect">
            <a:avLst/>
          </a:prstGeom>
          <a:solidFill>
            <a:srgbClr val="343A4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https://run.ooni.io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47378a1be_0_250"/>
          <p:cNvSpPr/>
          <p:nvPr/>
        </p:nvSpPr>
        <p:spPr>
          <a:xfrm>
            <a:off x="0" y="5132925"/>
            <a:ext cx="12192000" cy="172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b47378a1be_0_250"/>
          <p:cNvSpPr txBox="1"/>
          <p:nvPr/>
        </p:nvSpPr>
        <p:spPr>
          <a:xfrm>
            <a:off x="751400" y="5533350"/>
            <a:ext cx="10943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Explora toda la información disponible de las mediciones</a:t>
            </a:r>
            <a:endParaRPr b="1" sz="3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8" name="Google Shape;298;gb47378a1be_0_250"/>
          <p:cNvSpPr txBox="1"/>
          <p:nvPr/>
        </p:nvSpPr>
        <p:spPr>
          <a:xfrm>
            <a:off x="1661575" y="6228839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github.com/ooni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9" name="Google Shape;299;gb47378a1be_0_250"/>
          <p:cNvSpPr/>
          <p:nvPr/>
        </p:nvSpPr>
        <p:spPr>
          <a:xfrm>
            <a:off x="1665800" y="2247000"/>
            <a:ext cx="2608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b47378a1be_0_250"/>
          <p:cNvSpPr/>
          <p:nvPr/>
        </p:nvSpPr>
        <p:spPr>
          <a:xfrm>
            <a:off x="4818382" y="2247000"/>
            <a:ext cx="3414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b47378a1be_0_250"/>
          <p:cNvSpPr/>
          <p:nvPr/>
        </p:nvSpPr>
        <p:spPr>
          <a:xfrm>
            <a:off x="8310470" y="2309817"/>
            <a:ext cx="3501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b47378a1be_0_250"/>
          <p:cNvSpPr/>
          <p:nvPr/>
        </p:nvSpPr>
        <p:spPr>
          <a:xfrm>
            <a:off x="3432806" y="4484242"/>
            <a:ext cx="2475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b47378a1be_0_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400" y="-95250"/>
            <a:ext cx="7352107" cy="52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b47378a1be_0_250"/>
          <p:cNvSpPr txBox="1"/>
          <p:nvPr/>
        </p:nvSpPr>
        <p:spPr>
          <a:xfrm>
            <a:off x="8487944" y="4683681"/>
            <a:ext cx="3608700" cy="449100"/>
          </a:xfrm>
          <a:prstGeom prst="rect">
            <a:avLst/>
          </a:prstGeom>
          <a:solidFill>
            <a:srgbClr val="343A4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https://explorer.ooni.org/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b47378a1be_0_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761" y="425925"/>
            <a:ext cx="8190677" cy="470685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b47378a1be_0_266"/>
          <p:cNvSpPr/>
          <p:nvPr/>
        </p:nvSpPr>
        <p:spPr>
          <a:xfrm>
            <a:off x="0" y="5132925"/>
            <a:ext cx="12192000" cy="172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b47378a1be_0_266"/>
          <p:cNvSpPr txBox="1"/>
          <p:nvPr/>
        </p:nvSpPr>
        <p:spPr>
          <a:xfrm>
            <a:off x="751400" y="5533350"/>
            <a:ext cx="10943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Bloqueos confirmados</a:t>
            </a:r>
            <a:endParaRPr b="1" sz="3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2" name="Google Shape;312;gb47378a1be_0_266"/>
          <p:cNvSpPr txBox="1"/>
          <p:nvPr/>
        </p:nvSpPr>
        <p:spPr>
          <a:xfrm>
            <a:off x="1661575" y="6228839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github.com/ooni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3" name="Google Shape;313;gb47378a1be_0_266"/>
          <p:cNvSpPr/>
          <p:nvPr/>
        </p:nvSpPr>
        <p:spPr>
          <a:xfrm>
            <a:off x="1665800" y="2247000"/>
            <a:ext cx="2608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b47378a1be_0_266"/>
          <p:cNvSpPr/>
          <p:nvPr/>
        </p:nvSpPr>
        <p:spPr>
          <a:xfrm>
            <a:off x="4818382" y="2247000"/>
            <a:ext cx="3414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b47378a1be_0_266"/>
          <p:cNvSpPr/>
          <p:nvPr/>
        </p:nvSpPr>
        <p:spPr>
          <a:xfrm>
            <a:off x="8310470" y="2309817"/>
            <a:ext cx="3501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b47378a1be_0_266"/>
          <p:cNvSpPr/>
          <p:nvPr/>
        </p:nvSpPr>
        <p:spPr>
          <a:xfrm>
            <a:off x="3432806" y="4484242"/>
            <a:ext cx="2475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b47378a1be_0_266"/>
          <p:cNvSpPr txBox="1"/>
          <p:nvPr/>
        </p:nvSpPr>
        <p:spPr>
          <a:xfrm>
            <a:off x="8487944" y="4683681"/>
            <a:ext cx="3608700" cy="449100"/>
          </a:xfrm>
          <a:prstGeom prst="rect">
            <a:avLst/>
          </a:prstGeom>
          <a:solidFill>
            <a:srgbClr val="343A4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https://explorer.ooni.org/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b47378a1be_0_279"/>
          <p:cNvSpPr/>
          <p:nvPr/>
        </p:nvSpPr>
        <p:spPr>
          <a:xfrm>
            <a:off x="0" y="5132925"/>
            <a:ext cx="12192000" cy="172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r="5400000" dist="25560">
              <a:srgbClr val="000000">
                <a:alpha val="49800"/>
              </a:srgbClr>
            </a:outerShdw>
          </a:effectLst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b47378a1be_0_279"/>
          <p:cNvSpPr txBox="1"/>
          <p:nvPr/>
        </p:nvSpPr>
        <p:spPr>
          <a:xfrm>
            <a:off x="751400" y="5533350"/>
            <a:ext cx="10943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Interactua con la API</a:t>
            </a:r>
            <a:endParaRPr b="1" sz="31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4" name="Google Shape;324;gb47378a1be_0_279"/>
          <p:cNvSpPr txBox="1"/>
          <p:nvPr/>
        </p:nvSpPr>
        <p:spPr>
          <a:xfrm>
            <a:off x="1661575" y="6228839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github.com/ooni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5" name="Google Shape;325;gb47378a1be_0_279"/>
          <p:cNvSpPr/>
          <p:nvPr/>
        </p:nvSpPr>
        <p:spPr>
          <a:xfrm>
            <a:off x="1665800" y="2247000"/>
            <a:ext cx="2608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b47378a1be_0_279"/>
          <p:cNvSpPr/>
          <p:nvPr/>
        </p:nvSpPr>
        <p:spPr>
          <a:xfrm>
            <a:off x="4818382" y="2247000"/>
            <a:ext cx="3414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b47378a1be_0_279"/>
          <p:cNvSpPr/>
          <p:nvPr/>
        </p:nvSpPr>
        <p:spPr>
          <a:xfrm>
            <a:off x="8310470" y="2309817"/>
            <a:ext cx="3501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b47378a1be_0_279"/>
          <p:cNvSpPr/>
          <p:nvPr/>
        </p:nvSpPr>
        <p:spPr>
          <a:xfrm>
            <a:off x="3432806" y="4484242"/>
            <a:ext cx="2475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b47378a1be_0_279"/>
          <p:cNvSpPr txBox="1"/>
          <p:nvPr/>
        </p:nvSpPr>
        <p:spPr>
          <a:xfrm>
            <a:off x="8487944" y="4683681"/>
            <a:ext cx="3608700" cy="449100"/>
          </a:xfrm>
          <a:prstGeom prst="rect">
            <a:avLst/>
          </a:prstGeom>
          <a:solidFill>
            <a:srgbClr val="343A4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https://api.ooni.io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30" name="Google Shape;330;gb47378a1be_0_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125" y="262450"/>
            <a:ext cx="9144000" cy="40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b47378a1be_0_292"/>
          <p:cNvSpPr txBox="1"/>
          <p:nvPr>
            <p:ph type="title"/>
          </p:nvPr>
        </p:nvSpPr>
        <p:spPr>
          <a:xfrm>
            <a:off x="838200" y="6297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42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CONTÁCTANOS </a:t>
            </a:r>
            <a:r>
              <a:rPr lang="es-419" sz="42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Y SÍGUENOS PARA MÁS INFORMACIÓN</a:t>
            </a:r>
            <a:endParaRPr>
              <a:solidFill>
                <a:srgbClr val="5EAA8F"/>
              </a:solidFill>
            </a:endParaRPr>
          </a:p>
        </p:txBody>
      </p:sp>
      <p:sp>
        <p:nvSpPr>
          <p:cNvPr id="336" name="Google Shape;336;gb47378a1be_0_292"/>
          <p:cNvSpPr txBox="1"/>
          <p:nvPr/>
        </p:nvSpPr>
        <p:spPr>
          <a:xfrm>
            <a:off x="2313800" y="2444550"/>
            <a:ext cx="39948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Fira Sans"/>
                <a:ea typeface="Fira Sans"/>
                <a:cs typeface="Fira Sans"/>
                <a:sym typeface="Fira Sans"/>
              </a:rPr>
              <a:t>contact@openobservatory.org</a:t>
            </a:r>
            <a:endParaRPr sz="2000">
              <a:solidFill>
                <a:srgbClr val="0588CB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gb47378a1be_0_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462" y="4181875"/>
            <a:ext cx="753888" cy="75388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b47378a1be_0_292"/>
          <p:cNvSpPr txBox="1"/>
          <p:nvPr/>
        </p:nvSpPr>
        <p:spPr>
          <a:xfrm>
            <a:off x="2313800" y="4341850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Fira Sans"/>
                <a:ea typeface="Fira Sans"/>
                <a:cs typeface="Fira Sans"/>
                <a:sym typeface="Fira Sans"/>
              </a:rPr>
              <a:t>@OpenObservatory</a:t>
            </a:r>
            <a:endParaRPr sz="2000">
              <a:solidFill>
                <a:srgbClr val="0588CB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gb47378a1be_0_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825" y="2284563"/>
            <a:ext cx="813175" cy="8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b47378a1be_0_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7738" y="3341900"/>
            <a:ext cx="595800" cy="5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b47378a1be_0_292"/>
          <p:cNvSpPr txBox="1"/>
          <p:nvPr/>
        </p:nvSpPr>
        <p:spPr>
          <a:xfrm>
            <a:off x="2379250" y="3341900"/>
            <a:ext cx="3216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Fira Sans"/>
                <a:ea typeface="Fira Sans"/>
                <a:cs typeface="Fira Sans"/>
                <a:sym typeface="Fira Sans"/>
              </a:rPr>
              <a:t>https://slack.ooni.org/</a:t>
            </a:r>
            <a:endParaRPr sz="20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42" name="Google Shape;342;gb47378a1be_0_2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17350" y="5619750"/>
            <a:ext cx="939825" cy="9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b47378a1be_0_292"/>
          <p:cNvSpPr txBox="1"/>
          <p:nvPr/>
        </p:nvSpPr>
        <p:spPr>
          <a:xfrm>
            <a:off x="7793550" y="5651050"/>
            <a:ext cx="3022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Oswald"/>
                <a:ea typeface="Oswald"/>
                <a:cs typeface="Oswald"/>
                <a:sym typeface="Oswald"/>
              </a:rPr>
              <a:t>OONI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Oswald"/>
                <a:ea typeface="Oswald"/>
                <a:cs typeface="Oswald"/>
                <a:sym typeface="Oswald"/>
              </a:rPr>
              <a:t>Open Observatory of Network Interference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8334" y="1810136"/>
            <a:ext cx="4350632" cy="289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64414" y="5506806"/>
            <a:ext cx="3355050" cy="83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8673" y="5708081"/>
            <a:ext cx="1930021" cy="43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"/>
          <p:cNvSpPr txBox="1"/>
          <p:nvPr/>
        </p:nvSpPr>
        <p:spPr>
          <a:xfrm>
            <a:off x="3276863" y="5241143"/>
            <a:ext cx="2238137" cy="26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b="0" i="0" lang="es-419" sz="12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Un proyecto de:</a:t>
            </a:r>
            <a:endParaRPr b="0" i="0" sz="12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4"/>
          <p:cNvSpPr txBox="1"/>
          <p:nvPr/>
        </p:nvSpPr>
        <p:spPr>
          <a:xfrm>
            <a:off x="6694614" y="5241143"/>
            <a:ext cx="2238137" cy="26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b="0" i="0" lang="es-419" sz="12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Con el apoyo de: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b47378a1be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731" y="1471075"/>
            <a:ext cx="79534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b47378a1be_0_34"/>
          <p:cNvSpPr txBox="1"/>
          <p:nvPr/>
        </p:nvSpPr>
        <p:spPr>
          <a:xfrm>
            <a:off x="947850" y="464575"/>
            <a:ext cx="105072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AA8F"/>
              </a:buClr>
              <a:buSzPts val="4400"/>
              <a:buFont typeface="Oswald"/>
              <a:buNone/>
            </a:pPr>
            <a:r>
              <a:rPr lang="es-419" sz="44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¿TE HA PASADO? </a:t>
            </a:r>
            <a:r>
              <a:rPr lang="es-419" sz="44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ESTE SITIO HA SIDO BLOQUEADO</a:t>
            </a:r>
            <a:endParaRPr b="0" i="0" sz="4400" u="none" cap="none" strike="noStrike">
              <a:solidFill>
                <a:srgbClr val="27135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47378a1be_0_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QUE PUEDE SER CENSURA, </a:t>
            </a:r>
            <a:r>
              <a:rPr lang="es-419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PERO NO ES INTERRUPCIÓN DE REDES</a:t>
            </a:r>
            <a:endParaRPr>
              <a:solidFill>
                <a:srgbClr val="271357"/>
              </a:solidFill>
            </a:endParaRPr>
          </a:p>
        </p:txBody>
      </p:sp>
      <p:sp>
        <p:nvSpPr>
          <p:cNvPr id="109" name="Google Shape;109;gb47378a1be_0_41"/>
          <p:cNvSpPr txBox="1"/>
          <p:nvPr>
            <p:ph idx="1" type="body"/>
          </p:nvPr>
        </p:nvSpPr>
        <p:spPr>
          <a:xfrm>
            <a:off x="838200" y="1952625"/>
            <a:ext cx="5236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Censura en plataforma de redes sociales (Cuando la empresa baja un contenido a propósito)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Pedidos para bajar contenidos 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Troleo y acoso en línea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Autocensura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0" name="Google Shape;110;gb47378a1be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975" y="1756825"/>
            <a:ext cx="4286274" cy="42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47378a1be_0_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QUE ES CENSURA, </a:t>
            </a:r>
            <a:r>
              <a:rPr lang="es-419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A PARTIR DE LA INTERRUPCIÓN DE REDES</a:t>
            </a:r>
            <a:endParaRPr/>
          </a:p>
        </p:txBody>
      </p:sp>
      <p:sp>
        <p:nvSpPr>
          <p:cNvPr id="116" name="Google Shape;116;gb47378a1be_0_47"/>
          <p:cNvSpPr txBox="1"/>
          <p:nvPr>
            <p:ph idx="1" type="body"/>
          </p:nvPr>
        </p:nvSpPr>
        <p:spPr>
          <a:xfrm>
            <a:off x="838200" y="1963200"/>
            <a:ext cx="4696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Censura a nivel de las redes conexión 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Bloqueo de páginas web y acceso a ciertas aplicaciones 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implementada por los Proveedores del Servicio de Internet (ISPs) y desde los gobiernos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" name="Google Shape;117;gb47378a1be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550" y="1920850"/>
            <a:ext cx="5191699" cy="37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47378a1be_0_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¿CÓMO SE IMPLEMENTA LA </a:t>
            </a:r>
            <a:r>
              <a:rPr lang="es-419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CENSURA A INTERNET</a:t>
            </a: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? </a:t>
            </a:r>
            <a:endParaRPr/>
          </a:p>
        </p:txBody>
      </p:sp>
      <p:sp>
        <p:nvSpPr>
          <p:cNvPr id="123" name="Google Shape;123;gb47378a1be_0_53"/>
          <p:cNvSpPr txBox="1"/>
          <p:nvPr>
            <p:ph idx="1" type="body"/>
          </p:nvPr>
        </p:nvSpPr>
        <p:spPr>
          <a:xfrm>
            <a:off x="838200" y="2071650"/>
            <a:ext cx="4696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Bloqueo de direcciones de internet (IP)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Manipulación de los nombres de dominio (DNS)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Bloqueo de páginas de internet (HTTP)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" name="Google Shape;124;gb47378a1be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00" y="2071650"/>
            <a:ext cx="4892674" cy="35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47378a1be_0_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SURGEN </a:t>
            </a:r>
            <a:r>
              <a:rPr lang="es-419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VARIAS PREGUNTAS</a:t>
            </a:r>
            <a:r>
              <a:rPr lang="es-419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/>
          </a:p>
        </p:txBody>
      </p:sp>
      <p:sp>
        <p:nvSpPr>
          <p:cNvPr id="130" name="Google Shape;130;gb47378a1be_0_62"/>
          <p:cNvSpPr txBox="1"/>
          <p:nvPr>
            <p:ph idx="1" type="body"/>
          </p:nvPr>
        </p:nvSpPr>
        <p:spPr>
          <a:xfrm>
            <a:off x="690025" y="1585000"/>
            <a:ext cx="58293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Qué páginas web podrían estar siendo bloqueadas por mi proveedor de internet?  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Están siendo los accesos a aplicaciones de redes sociales manipulados para evitar acceso a ciertos contenidos?  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s-419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Funcionan las herramientas para aumentar mi privacidad e incrementar la anonimidad, en mi red de internet?</a:t>
            </a:r>
            <a:r>
              <a:rPr lang="es-419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1" name="Google Shape;131;gb47378a1be_0_62"/>
          <p:cNvPicPr preferRelativeResize="0"/>
          <p:nvPr/>
        </p:nvPicPr>
        <p:blipFill rotWithShape="1">
          <a:blip r:embed="rId3">
            <a:alphaModFix/>
          </a:blip>
          <a:srcRect b="18687" l="24202" r="21555" t="9130"/>
          <a:stretch/>
        </p:blipFill>
        <p:spPr>
          <a:xfrm>
            <a:off x="8043325" y="1629850"/>
            <a:ext cx="2624674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b47378a1be_0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676" y="3843025"/>
            <a:ext cx="2535975" cy="21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b47378a1be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b47378a1be_0_29"/>
          <p:cNvSpPr txBox="1"/>
          <p:nvPr>
            <p:ph type="title"/>
          </p:nvPr>
        </p:nvSpPr>
        <p:spPr>
          <a:xfrm>
            <a:off x="838200" y="27662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s-419" sz="5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¿CUÁL ES EL PROBLEMA CON LA </a:t>
            </a:r>
            <a:r>
              <a:rPr lang="es-419" sz="51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CENSURA EN INTERNET?</a:t>
            </a:r>
            <a:endParaRPr sz="5100">
              <a:solidFill>
                <a:srgbClr val="5EAA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47378a1be_0_7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42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¿PUEDE LA CENSURA</a:t>
            </a:r>
            <a:r>
              <a:rPr lang="es-419" sz="4200">
                <a:solidFill>
                  <a:srgbClr val="5EAA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4200">
                <a:solidFill>
                  <a:srgbClr val="271357"/>
                </a:solidFill>
                <a:latin typeface="Oswald"/>
                <a:ea typeface="Oswald"/>
                <a:cs typeface="Oswald"/>
                <a:sym typeface="Oswald"/>
              </a:rPr>
              <a:t>AFECTAR MI DERECHO A DECIDIR Y PARTICIPAR POLÍTICAMENTE?</a:t>
            </a:r>
            <a:endParaRPr sz="4200"/>
          </a:p>
        </p:txBody>
      </p:sp>
      <p:pic>
        <p:nvPicPr>
          <p:cNvPr id="144" name="Google Shape;144;gb47378a1be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90825"/>
            <a:ext cx="8369301" cy="470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b47378a1be_0_74"/>
          <p:cNvSpPr txBox="1"/>
          <p:nvPr/>
        </p:nvSpPr>
        <p:spPr>
          <a:xfrm>
            <a:off x="9419175" y="2106100"/>
            <a:ext cx="2561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Ejemplo: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Bloqueos de aplicaciones de redes sociales en las elecciones en Burundi</a:t>
            </a:r>
            <a:r>
              <a:rPr lang="es-419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(2020)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2021-01-26T14:50:47Z</dcterms:created>
  <dc:creator>BeStMaker Lazarte</dc:creator>
</cp:coreProperties>
</file>