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Poppins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jCX2c1nCX7nVKx31LcU3KpKo9Z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4CD33E-EF16-4B4B-8BBA-090CB01E038B}">
  <a:tblStyle styleId="{674CD33E-EF16-4B4B-8BBA-090CB01E038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Poppins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d031537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bd03153798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fd4ecb44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afd4ecb441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fd4ecb44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afd4ecb441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fd4ecb441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afd4ecb44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d0315379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bd03153798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d03153798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bd0315379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d0315379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gbd03153798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d03153798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bd0315379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fd4ecb441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afd4ecb44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fd4ecb44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afd4ecb441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fd4ecb44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afd4ecb44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d031537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bd0315379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d0315379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bd03153798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d031537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bd03153798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596" y="656554"/>
            <a:ext cx="2558825" cy="16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768263" y="3115250"/>
            <a:ext cx="102321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793"/>
              <a:buFont typeface="Arial"/>
              <a:buNone/>
            </a:pPr>
            <a:r>
              <a:rPr b="0" i="0" lang="es-419" sz="945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Microcurso:</a:t>
            </a:r>
            <a:endParaRPr b="0" i="0" sz="945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083"/>
              <a:buFont typeface="Arial"/>
              <a:buNone/>
            </a:pPr>
            <a:r>
              <a:rPr lang="es-419" sz="24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Atención de incidentes en </a:t>
            </a:r>
            <a:r>
              <a:rPr lang="es-419" sz="240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SEGURIDAD DIGITAL</a:t>
            </a:r>
            <a:r>
              <a:rPr b="0" i="0" lang="es-419" sz="240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0" i="0" sz="24000" u="none" cap="none" strike="noStrike">
              <a:solidFill>
                <a:srgbClr val="5EAA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7425" y="5786675"/>
            <a:ext cx="3153824" cy="652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8271250" y="5332938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Contenidos desarrollados por: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d03153798_0_20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6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actividades post-incidente</a:t>
            </a: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APRENDER DE LA AMENAZA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gbd03153798_0_20"/>
          <p:cNvSpPr txBox="1"/>
          <p:nvPr/>
        </p:nvSpPr>
        <p:spPr>
          <a:xfrm>
            <a:off x="986375" y="2054625"/>
            <a:ext cx="48240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oppins"/>
              <a:buAutoNum type="arabicPeriod"/>
            </a:pPr>
            <a:r>
              <a:rPr lang="es-419" sz="28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Documentar</a:t>
            </a: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las lecciones aprendidas.</a:t>
            </a:r>
            <a:endParaRPr sz="2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oppins"/>
              <a:buAutoNum type="arabicPeriod"/>
            </a:pP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Identificar </a:t>
            </a:r>
            <a:r>
              <a:rPr lang="es-419" sz="28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puntos débiles</a:t>
            </a: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que deben ser reforzados.</a:t>
            </a:r>
            <a:endParaRPr sz="2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oppins"/>
              <a:buAutoNum type="arabicPeriod"/>
            </a:pP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Similar a la fase de </a:t>
            </a:r>
            <a:r>
              <a:rPr lang="es-419" sz="28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preparación</a:t>
            </a: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35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6" name="Google Shape;156;gbd03153798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800" y="2331515"/>
            <a:ext cx="5357299" cy="3013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afd4ecb441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afd4ecb441_0_32"/>
          <p:cNvSpPr txBox="1"/>
          <p:nvPr>
            <p:ph type="title"/>
          </p:nvPr>
        </p:nvSpPr>
        <p:spPr>
          <a:xfrm>
            <a:off x="838200" y="26370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s-419"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ABORDAJE DE</a:t>
            </a:r>
            <a:r>
              <a:rPr lang="es-419"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5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CASOS DE INCIDENTES DE SEGURIDAD</a:t>
            </a:r>
            <a:endParaRPr sz="5400">
              <a:solidFill>
                <a:srgbClr val="5EAA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fd4ecb441_0_37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caso 1. 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PÉRDIDA O DECOMISO DE DISPOSITIVO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" name="Google Shape;168;gafd4ecb441_0_37"/>
          <p:cNvSpPr txBox="1"/>
          <p:nvPr/>
        </p:nvSpPr>
        <p:spPr>
          <a:xfrm>
            <a:off x="838200" y="1885300"/>
            <a:ext cx="51837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>
                <a:latin typeface="Poppins"/>
                <a:ea typeface="Poppins"/>
                <a:cs typeface="Poppins"/>
                <a:sym typeface="Poppins"/>
              </a:rPr>
              <a:t>¿Se ha perdido tu dispositivo? ¿Ha sido robado o incautado por un tercero?</a:t>
            </a:r>
            <a:endParaRPr sz="3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En estas situaciones, es importante tomar medidas inmediatas para reducir el riesgo de que otra persona acceda a tus cuentas, contactos e información personal.</a:t>
            </a:r>
            <a:endParaRPr sz="1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30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30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9" name="Google Shape;169;gafd4ecb441_0_37"/>
          <p:cNvPicPr preferRelativeResize="0"/>
          <p:nvPr/>
        </p:nvPicPr>
        <p:blipFill rotWithShape="1">
          <a:blip r:embed="rId3">
            <a:alphaModFix/>
          </a:blip>
          <a:srcRect b="0" l="15988" r="12917" t="0"/>
          <a:stretch/>
        </p:blipFill>
        <p:spPr>
          <a:xfrm>
            <a:off x="6579525" y="1885300"/>
            <a:ext cx="4935124" cy="36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Google Shape;174;gafd4ecb441_0_53"/>
          <p:cNvGraphicFramePr/>
          <p:nvPr/>
        </p:nvGraphicFramePr>
        <p:xfrm>
          <a:off x="619138" y="134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{674CD33E-EF16-4B4B-8BBA-090CB01E038B}</a:tableStyleId>
              </a:tblPr>
              <a:tblGrid>
                <a:gridCol w="3683225"/>
                <a:gridCol w="3776200"/>
                <a:gridCol w="362125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Preparación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Detección y análisis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</a:tr>
              <a:tr h="234952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Asegurar el dispositivo con una buena contraseña.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Limitar la información sensible que almacenamos en el dispositivo.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Encriptar el dispositivo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Qué ocurrió exactamente con el dispositivo?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Todavía está perdido el dispositivo o ya fue recuperado?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Puedo acceder remotamente al dispositivo?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¿En qué estado se encontraba tu dispositivo cuando se perdió? ¿Estaba conectado? ¿Estaba encendido? ¿Estaba bloqueado con contraseña?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Lista todas las cuentas a las que este dispositivo tuvo acceso. E.g. Correo electrónico, redes sociales, aplicaciones, etc.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Eliminar el acceso a las cuentas.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Cambiar contraseñas.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Informar a mis contactos sobre la pérdida.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Erradicación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Recuperación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Actividades post-incidente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</a:tr>
              <a:tr h="162760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Bloque del dispositivo de manera remota, e.g. “Find my phone”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Revisar accesos a las cuentas vinculadas, historial de accesos, cambios en la configuración.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2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		</a:t>
                      </a:r>
                      <a:endParaRPr sz="12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Recuperar el dispositivo. ¿Podemos confiar en el?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Obtener un dispositivo nuevo.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Verificar que mis cuentas operan de forma normal.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Utilizar un administrador de contraseñas.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Activar la verificación de dos factores en mis cuentas.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Encriptar el dispositivo.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Buscar información sobre phishing y cómo evitarlo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5" name="Google Shape;175;gafd4ecb441_0_53"/>
          <p:cNvSpPr txBox="1"/>
          <p:nvPr/>
        </p:nvSpPr>
        <p:spPr>
          <a:xfrm>
            <a:off x="698500" y="229000"/>
            <a:ext cx="10718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atención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 DEL INCIDENTE DE SEGURIDAD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d03153798_0_33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caso 2. 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COMPROMISO DE CUENTAS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1" name="Google Shape;181;gbd03153798_0_33"/>
          <p:cNvSpPr txBox="1"/>
          <p:nvPr/>
        </p:nvSpPr>
        <p:spPr>
          <a:xfrm>
            <a:off x="838200" y="1766375"/>
            <a:ext cx="47181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>
                <a:latin typeface="Poppins"/>
                <a:ea typeface="Poppins"/>
                <a:cs typeface="Poppins"/>
                <a:sym typeface="Poppins"/>
              </a:rPr>
              <a:t>No puedo acceder a mi cuenta en redes sociales</a:t>
            </a:r>
            <a:endParaRPr sz="3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Las redes sociales ampliamente utilizados para comunicarse, compartir conocimientos y trabajar. Como consecuencia, dichas cuentas son fuertemente monitoreadas por actores maliciosos, que a menudo intentan comprometerlas, causando daños a las personas usuarias y sus contactos.</a:t>
            </a:r>
            <a:endParaRPr sz="1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30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30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2" name="Google Shape;182;gbd03153798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850" y="2109275"/>
            <a:ext cx="5709000" cy="32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gbd03153798_0_38"/>
          <p:cNvGraphicFramePr/>
          <p:nvPr/>
        </p:nvGraphicFramePr>
        <p:xfrm>
          <a:off x="306938" y="134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{674CD33E-EF16-4B4B-8BBA-090CB01E038B}</a:tableStyleId>
              </a:tblPr>
              <a:tblGrid>
                <a:gridCol w="3894300"/>
                <a:gridCol w="3992600"/>
                <a:gridCol w="382877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Preparación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Detección y análisis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</a:tr>
              <a:tr h="234952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Utilizar contraseñas fuertes y un administrador de contraseñas. 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acceder a cuentas en dispositivos desconocidos o de poca confianza.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Utilizar la autenticación de dos factores cuando sea posible.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Aprender sobre las técnicas de phishing e ingeniería social.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¿Realmente fue comprometida la cuenta?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¿Estoy escribiendo correctamente la contraseña?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¿Estoy utilizando un dispositivo nuevo?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Revisar la configuración de idioma y teclado de mi dispositivo. Revisar que no esté activado el bloqueo de mayúsculas.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Comprobar si tengo mensajes de “Cambio de contraseña” en mi correo.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Informar a mis contactos sobre el compromiso ya que la cuenta puede ser utilizada para impersonar y engañar a otros.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Revisar si otras cuentas han sido afectadas.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 utilizo la misma contraseña en otras cuentas, cambiarlas.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Asegurarse de tener acceso al correo de recuperación.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Erradicación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Recuperación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Actividades post-incidente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</a:tr>
              <a:tr h="2258525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Utilizar los métodos de recuperación estándar. E.g. “Olvidé mi contraseña” 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 recibí un mensaje de “cambio de contraseña” buscar la opción de “asegurar cuenta”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Reportar la cuenta como comprometida en la plataforma.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2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		</a:t>
                      </a:r>
                      <a:endParaRPr sz="12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 los métodos estándar no funcionan o el caso es una emergencia, buscar ayuda de organizaciones de confianza como </a:t>
                      </a:r>
                      <a:r>
                        <a:rPr lang="es-419" sz="1200" u="sng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Access Now.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Cambiar contraseñas de la cuenta afectada y otras que utilicemos. 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Activar la autenticación de dos factores.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Documentar y reportar mensajes sospechosos (phisghing) que hayan sido la causa.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200"/>
                        <a:buFont typeface="Poppins"/>
                        <a:buAutoNum type="arabicPeriod"/>
                      </a:pPr>
                      <a:r>
                        <a:rPr lang="es-419" sz="12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Informar a mis contactos sobre el incidente y cómo evitar que les suceda también.</a:t>
                      </a:r>
                      <a:endParaRPr sz="12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8" name="Google Shape;188;gbd03153798_0_38"/>
          <p:cNvSpPr txBox="1"/>
          <p:nvPr/>
        </p:nvSpPr>
        <p:spPr>
          <a:xfrm>
            <a:off x="698500" y="229000"/>
            <a:ext cx="10718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atención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 DEL INCIDENTE DE SEGURIDAD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d03153798_0_43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caso 3. 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MENSAJES MALICIOSOS O SOSPECHOSOS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gbd03153798_0_43"/>
          <p:cNvSpPr txBox="1"/>
          <p:nvPr/>
        </p:nvSpPr>
        <p:spPr>
          <a:xfrm>
            <a:off x="838200" y="1885300"/>
            <a:ext cx="51837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>
                <a:latin typeface="Poppins"/>
                <a:ea typeface="Poppins"/>
                <a:cs typeface="Poppins"/>
                <a:sym typeface="Poppins"/>
              </a:rPr>
              <a:t>Recibí un mensaje sospechoso</a:t>
            </a:r>
            <a:endParaRPr sz="3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Puedes recibir mensajes sospechosos en tu correo electrónico, cuentas de redes sociales y/o aplicaciones de mensajería conocidos como phishing. Este tipo de mensajes suplantan la identidad de otros y pretenden engañarte para que des tu información personal, financiera o de cuentas. Pueden pedirte que visites un sitio web o descargues un archivo adjunto. </a:t>
            </a:r>
            <a:endParaRPr sz="1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30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30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5" name="Google Shape;195;gbd03153798_0_43"/>
          <p:cNvPicPr preferRelativeResize="0"/>
          <p:nvPr/>
        </p:nvPicPr>
        <p:blipFill rotWithShape="1">
          <a:blip r:embed="rId3">
            <a:alphaModFix/>
          </a:blip>
          <a:srcRect b="0" l="14184" r="15802" t="0"/>
          <a:stretch/>
        </p:blipFill>
        <p:spPr>
          <a:xfrm>
            <a:off x="6932100" y="2278650"/>
            <a:ext cx="4589376" cy="327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gbd03153798_0_48"/>
          <p:cNvGraphicFramePr/>
          <p:nvPr/>
        </p:nvGraphicFramePr>
        <p:xfrm>
          <a:off x="338688" y="157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{674CD33E-EF16-4B4B-8BBA-090CB01E038B}</a:tableStyleId>
              </a:tblPr>
              <a:tblGrid>
                <a:gridCol w="3894300"/>
                <a:gridCol w="3992600"/>
                <a:gridCol w="3828775"/>
              </a:tblGrid>
              <a:tr h="33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Preparación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Detección y análisis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</a:tr>
              <a:tr h="2011100"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Entender los diferentes tipos de phishing e ingeniería social que se utilizan normalmente.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 alguien que conoces le ha pasado, investigar cómo fue y aprender de su experiencia.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Desconfiar de mensajes que intenten crear un </a:t>
                      </a:r>
                      <a:r>
                        <a:rPr lang="es-419" sz="1100" u="sng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sentimiento de urgencia</a:t>
                      </a: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 creemos que un mensaje es sospechoso, no abrirlo ni responder.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descargar adjuntos ni abrir enlaces.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¿Reconoces el remitente del mensaje? Verificar los encabezados.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 el remitente es conocido, verificar por otro medio directamente con la persona.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¿Cuál es el objetivo del mensaje?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Informar a mis contactos sobre el mensaje recibido ya que puede que también sean blancos del ataque.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Revisar si hay mensajes similares en otras redes o cuentas.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3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Erradicación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Recuperación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Actividades post-incidente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</a:tr>
              <a:tr h="1933225"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Documentar y reportar el mensaje a organizaciones y empresas de seguridad. E.g. CERTs, Access Now.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Eliminar el mensaje de nuestra bandeja de entrada.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Bloquear el correo o número de télefono utilizados para el ataque.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		</a:t>
                      </a:r>
                      <a:endParaRPr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 descargamos adjuntos o abrimos enlaces maliciosos tratarlo como un nuevo incidente.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Seguir el proceso de “compromiso de cuentas”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Definir un protocolo de seguridad en mi organización o grupo.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Realizar entrenamiento avanzado sobre phishing.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100"/>
                        <a:buFont typeface="Poppins"/>
                        <a:buAutoNum type="arabicPeriod"/>
                      </a:pPr>
                      <a:r>
                        <a:rPr lang="es-419" sz="1100">
                          <a:solidFill>
                            <a:srgbClr val="42424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Identificar mecanismos de reporte.</a:t>
                      </a:r>
                      <a:endParaRPr sz="1100">
                        <a:solidFill>
                          <a:srgbClr val="42424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1" name="Google Shape;201;gbd03153798_0_48"/>
          <p:cNvSpPr txBox="1"/>
          <p:nvPr/>
        </p:nvSpPr>
        <p:spPr>
          <a:xfrm>
            <a:off x="736650" y="250150"/>
            <a:ext cx="10718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atención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 DEL INCIDENTE DE SEGURIDAD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8334" y="1810136"/>
            <a:ext cx="4350632" cy="289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64414" y="5506806"/>
            <a:ext cx="3355050" cy="83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8673" y="5708081"/>
            <a:ext cx="1930021" cy="43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"/>
          <p:cNvSpPr txBox="1"/>
          <p:nvPr/>
        </p:nvSpPr>
        <p:spPr>
          <a:xfrm>
            <a:off x="3276863" y="5241143"/>
            <a:ext cx="2238137" cy="26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b="0" i="0" lang="es-419" sz="12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Un proyecto de:</a:t>
            </a:r>
            <a:endParaRPr b="0" i="0" sz="12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6694614" y="5241143"/>
            <a:ext cx="2238137" cy="26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b="0" i="0" lang="es-419" sz="12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Con el apoyo 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26370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swald"/>
              <a:buNone/>
            </a:pPr>
            <a:r>
              <a:rPr lang="es-419"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EL CICLO DE VIDA DE LOS </a:t>
            </a:r>
            <a:r>
              <a:rPr lang="es-419" sz="5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INCIDENTES </a:t>
            </a:r>
            <a:r>
              <a:rPr lang="es-419" sz="5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DE SEGURIDAD </a:t>
            </a:r>
            <a:endParaRPr sz="5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¿qué es un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es-419" sz="4400" u="none" cap="none" strike="noStrike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IN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CIDENTE DE SEGURIDAD?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838200" y="1885300"/>
            <a:ext cx="4908600" cy="42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0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Acceso, intento de acceso, uso, divulgación, modificación o destrucción no autorizada de información, un impedimiento en la operación normal de las redes, sistemas o recursos informáticos, o una violación de la política de seguridad.</a:t>
            </a:r>
            <a:endParaRPr sz="20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0900" y="4919775"/>
            <a:ext cx="21526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2325" y="2022018"/>
            <a:ext cx="26955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6667528" y="2485899"/>
            <a:ext cx="1383600" cy="119100"/>
          </a:xfrm>
          <a:prstGeom prst="rect">
            <a:avLst/>
          </a:prstGeom>
          <a:solidFill>
            <a:srgbClr val="5EAA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9750148" y="5447933"/>
            <a:ext cx="1383600" cy="119100"/>
          </a:xfrm>
          <a:prstGeom prst="rect">
            <a:avLst/>
          </a:prstGeom>
          <a:solidFill>
            <a:srgbClr val="2713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fd4ecb441_0_13"/>
          <p:cNvSpPr txBox="1"/>
          <p:nvPr>
            <p:ph type="title"/>
          </p:nvPr>
        </p:nvSpPr>
        <p:spPr>
          <a:xfrm>
            <a:off x="838200" y="523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ciclo de vida de los </a:t>
            </a:r>
            <a:r>
              <a:rPr lang="es-419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INCIDENTES DE SEGURIDAD</a:t>
            </a:r>
            <a:endParaRPr b="1" sz="5000"/>
          </a:p>
        </p:txBody>
      </p:sp>
      <p:pic>
        <p:nvPicPr>
          <p:cNvPr id="112" name="Google Shape;112;gafd4ecb441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04" y="2558679"/>
            <a:ext cx="11262200" cy="25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afd4ecb441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000" y="1832461"/>
            <a:ext cx="5046795" cy="377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afd4ecb441_0_3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preparación: </a:t>
            </a:r>
            <a:r>
              <a:rPr b="0" i="0" lang="es-419" sz="4400" u="none" cap="none" strike="noStrike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PR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EVENIR LA AMENAZA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gafd4ecb441_0_3"/>
          <p:cNvSpPr txBox="1"/>
          <p:nvPr/>
        </p:nvSpPr>
        <p:spPr>
          <a:xfrm>
            <a:off x="838200" y="2181626"/>
            <a:ext cx="4946700" cy="3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oppins"/>
              <a:buAutoNum type="arabicPeriod"/>
            </a:pP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Realizar análisis de riesgos, auditoría.</a:t>
            </a:r>
            <a:endParaRPr sz="2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oppins"/>
              <a:buAutoNum type="arabicPeriod"/>
            </a:pP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Higiene de dispositivos</a:t>
            </a:r>
            <a:endParaRPr sz="2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oppins"/>
              <a:buAutoNum type="arabicPeriod"/>
            </a:pP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Anti-Virus</a:t>
            </a:r>
            <a:endParaRPr sz="2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oppins"/>
              <a:buAutoNum type="arabicPeriod"/>
            </a:pP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Entrenamiento y capacitación</a:t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gafd4ecb441_0_3"/>
          <p:cNvSpPr/>
          <p:nvPr/>
        </p:nvSpPr>
        <p:spPr>
          <a:xfrm>
            <a:off x="6678128" y="1946149"/>
            <a:ext cx="1383600" cy="119100"/>
          </a:xfrm>
          <a:prstGeom prst="rect">
            <a:avLst/>
          </a:prstGeom>
          <a:solidFill>
            <a:srgbClr val="5EAA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afd4ecb441_0_3"/>
          <p:cNvSpPr/>
          <p:nvPr/>
        </p:nvSpPr>
        <p:spPr>
          <a:xfrm>
            <a:off x="10226398" y="5316908"/>
            <a:ext cx="1383600" cy="119100"/>
          </a:xfrm>
          <a:prstGeom prst="rect">
            <a:avLst/>
          </a:prstGeom>
          <a:solidFill>
            <a:srgbClr val="2713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fd4ecb441_0_24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detección y análisis: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es-419" sz="4400" u="none" cap="none" strike="noStrike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DENTIFICAR LA AMENAZA Y EL INCIDENTE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7" name="Google Shape;127;gafd4ecb441_0_24"/>
          <p:cNvSpPr txBox="1"/>
          <p:nvPr/>
        </p:nvSpPr>
        <p:spPr>
          <a:xfrm>
            <a:off x="975775" y="2054625"/>
            <a:ext cx="49404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Poppins"/>
              <a:buAutoNum type="arabicPeriod"/>
            </a:pPr>
            <a:r>
              <a:rPr lang="es-419" sz="26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Enfocarse en los </a:t>
            </a:r>
            <a:r>
              <a:rPr lang="es-419" sz="26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vectores de ataque</a:t>
            </a:r>
            <a:r>
              <a:rPr lang="es-419" sz="26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comunes</a:t>
            </a:r>
            <a:endParaRPr sz="2600" u="sng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Poppins"/>
              <a:buAutoNum type="arabicPeriod"/>
            </a:pPr>
            <a:r>
              <a:rPr lang="es-419" sz="26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Buscar </a:t>
            </a:r>
            <a:r>
              <a:rPr lang="es-419" sz="26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indicadores de compromiso</a:t>
            </a:r>
            <a:endParaRPr sz="2600" u="sng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Poppins"/>
              <a:buAutoNum type="arabicPeriod"/>
            </a:pPr>
            <a:r>
              <a:rPr lang="es-419" sz="26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Priorización</a:t>
            </a:r>
            <a:endParaRPr sz="25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Poppins"/>
              <a:buAutoNum type="arabicPeriod"/>
            </a:pPr>
            <a:r>
              <a:rPr lang="es-419" sz="26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Notificación a las personas u organizaciones adecuadas.</a:t>
            </a:r>
            <a:endParaRPr b="1"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" name="Google Shape;128;gafd4ecb441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1225" y="2374365"/>
            <a:ext cx="5357301" cy="267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d03153798_0_5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contención</a:t>
            </a: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DETENER LA AMENAZA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gbd03153798_0_5"/>
          <p:cNvSpPr txBox="1"/>
          <p:nvPr/>
        </p:nvSpPr>
        <p:spPr>
          <a:xfrm>
            <a:off x="1155700" y="2171025"/>
            <a:ext cx="49404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oppins"/>
              <a:buAutoNum type="arabicPeriod"/>
            </a:pP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Determinar una </a:t>
            </a:r>
            <a:r>
              <a:rPr lang="es-419" sz="28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estrategia</a:t>
            </a: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basada en nuestro objetivo.</a:t>
            </a:r>
            <a:endParaRPr sz="2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oppins"/>
              <a:buAutoNum type="arabicPeriod"/>
            </a:pP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Reducir el </a:t>
            </a:r>
            <a:r>
              <a:rPr lang="es-419" sz="28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impacto</a:t>
            </a: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del incidente.</a:t>
            </a:r>
            <a:endParaRPr sz="28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oppins"/>
              <a:buAutoNum type="arabicPeriod"/>
            </a:pPr>
            <a:r>
              <a:rPr lang="es-419" sz="28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Mitigar la afectación</a:t>
            </a:r>
            <a:r>
              <a:rPr lang="es-419" sz="28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a los servicios.</a:t>
            </a:r>
            <a:endParaRPr sz="37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" name="Google Shape;135;gbd03153798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800" y="2465900"/>
            <a:ext cx="4571000" cy="293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d03153798_0_15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erradicación</a:t>
            </a: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ELIMINAR LA AMENAZA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gbd03153798_0_15"/>
          <p:cNvSpPr txBox="1"/>
          <p:nvPr/>
        </p:nvSpPr>
        <p:spPr>
          <a:xfrm>
            <a:off x="1134525" y="1874700"/>
            <a:ext cx="53742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AutoNum type="arabicPeriod"/>
            </a:pPr>
            <a:r>
              <a:rPr lang="es-419" sz="20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Encontrar y eliminar la </a:t>
            </a:r>
            <a:r>
              <a:rPr lang="es-419" sz="20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raíz</a:t>
            </a:r>
            <a:r>
              <a:rPr lang="es-419" sz="20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de la amenaza.</a:t>
            </a:r>
            <a:endParaRPr sz="20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AutoNum type="arabicPeriod"/>
            </a:pPr>
            <a:r>
              <a:rPr lang="es-419" sz="20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Tapar </a:t>
            </a:r>
            <a:r>
              <a:rPr lang="es-419" sz="20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huecos</a:t>
            </a:r>
            <a:r>
              <a:rPr lang="es-419" sz="20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de seguridad que permitieron el incidente.</a:t>
            </a:r>
            <a:endParaRPr sz="20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AutoNum type="arabicPeriod"/>
            </a:pPr>
            <a:r>
              <a:rPr lang="es-419" sz="20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Actualizar</a:t>
            </a:r>
            <a:r>
              <a:rPr lang="es-419" sz="20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sistemas y políticas para evitar que se repita.</a:t>
            </a:r>
            <a:endParaRPr sz="20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AutoNum type="arabicPeriod"/>
            </a:pPr>
            <a:r>
              <a:rPr lang="es-419" sz="20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Encontrar y eliminar la </a:t>
            </a:r>
            <a:r>
              <a:rPr lang="es-419" sz="20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raíz</a:t>
            </a:r>
            <a:r>
              <a:rPr lang="es-419" sz="20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de la amenaza.</a:t>
            </a:r>
            <a:endParaRPr sz="20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AutoNum type="arabicPeriod"/>
            </a:pPr>
            <a:r>
              <a:rPr lang="es-419" sz="20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Tapar </a:t>
            </a:r>
            <a:r>
              <a:rPr lang="es-419" sz="20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huecos</a:t>
            </a:r>
            <a:r>
              <a:rPr lang="es-419" sz="20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de seguridad que permitieron el incidente.</a:t>
            </a:r>
            <a:endParaRPr sz="20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AutoNum type="arabicPeriod"/>
            </a:pPr>
            <a:r>
              <a:rPr lang="es-419" sz="20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Actualizar</a:t>
            </a:r>
            <a:r>
              <a:rPr lang="es-419" sz="20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sistemas y políticas para evitar que se repita.</a:t>
            </a:r>
            <a:endParaRPr sz="20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" name="Google Shape;142;gbd03153798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450" y="2291275"/>
            <a:ext cx="4386850" cy="31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d03153798_0_10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recuperación</a:t>
            </a: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VOLVER A LA NORMALIDAD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8" name="Google Shape;148;gbd03153798_0_10"/>
          <p:cNvSpPr txBox="1"/>
          <p:nvPr/>
        </p:nvSpPr>
        <p:spPr>
          <a:xfrm>
            <a:off x="933450" y="1842950"/>
            <a:ext cx="48873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500"/>
              <a:buFont typeface="Poppins"/>
              <a:buAutoNum type="arabicPeriod"/>
            </a:pPr>
            <a:r>
              <a:rPr lang="es-419" sz="25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Restaurar y regresar los </a:t>
            </a:r>
            <a:r>
              <a:rPr lang="es-419" sz="25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sistemas</a:t>
            </a:r>
            <a:r>
              <a:rPr lang="es-419" sz="25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afectados a su operación normal.</a:t>
            </a:r>
            <a:endParaRPr sz="25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500"/>
              <a:buFont typeface="Poppins"/>
              <a:buAutoNum type="arabicPeriod"/>
            </a:pPr>
            <a:r>
              <a:rPr lang="es-419" sz="25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Restaurar </a:t>
            </a:r>
            <a:r>
              <a:rPr lang="es-419" sz="25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operaciones</a:t>
            </a:r>
            <a:r>
              <a:rPr lang="es-419" sz="25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sin miedo a un nuevo incidente.</a:t>
            </a:r>
            <a:endParaRPr sz="25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500"/>
              <a:buFont typeface="Poppins"/>
              <a:buAutoNum type="arabicPeriod"/>
            </a:pPr>
            <a:r>
              <a:rPr lang="es-419" sz="2500" u="sng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Monitorear</a:t>
            </a:r>
            <a:r>
              <a:rPr lang="es-419" sz="2500">
                <a:solidFill>
                  <a:srgbClr val="424242"/>
                </a:solidFill>
                <a:latin typeface="Poppins"/>
                <a:ea typeface="Poppins"/>
                <a:cs typeface="Poppins"/>
                <a:sym typeface="Poppins"/>
              </a:rPr>
              <a:t> sistemas y operaciones para asegurar su funcionamiento.</a:t>
            </a:r>
            <a:endParaRPr sz="35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9" name="Google Shape;149;gbd03153798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300" y="2193915"/>
            <a:ext cx="5357301" cy="2803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2021-01-26T14:50:47Z</dcterms:created>
  <dc:creator>BeStMaker Lazarte</dc:creator>
</cp:coreProperties>
</file>